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90" r:id="rId5"/>
    <p:sldId id="291" r:id="rId6"/>
    <p:sldId id="258" r:id="rId7"/>
    <p:sldId id="286" r:id="rId8"/>
    <p:sldId id="298" r:id="rId9"/>
    <p:sldId id="299" r:id="rId10"/>
    <p:sldId id="300" r:id="rId11"/>
    <p:sldId id="301" r:id="rId12"/>
    <p:sldId id="303" r:id="rId13"/>
    <p:sldId id="284" r:id="rId14"/>
    <p:sldId id="285" r:id="rId15"/>
    <p:sldId id="288" r:id="rId16"/>
    <p:sldId id="289" r:id="rId17"/>
    <p:sldId id="292" r:id="rId18"/>
    <p:sldId id="305" r:id="rId19"/>
    <p:sldId id="308" r:id="rId20"/>
    <p:sldId id="297" r:id="rId21"/>
    <p:sldId id="302" r:id="rId22"/>
    <p:sldId id="283" r:id="rId23"/>
    <p:sldId id="296" r:id="rId24"/>
    <p:sldId id="306" r:id="rId25"/>
    <p:sldId id="259" r:id="rId26"/>
    <p:sldId id="307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1D7368-8F4B-401F-A310-BEA38B03F736}">
          <p14:sldIdLst>
            <p14:sldId id="256"/>
            <p14:sldId id="257"/>
            <p14:sldId id="290"/>
            <p14:sldId id="291"/>
          </p14:sldIdLst>
        </p14:section>
        <p14:section name="Untitled Section" id="{EE8D994E-4077-4B8B-AFE7-AD63384575AA}">
          <p14:sldIdLst>
            <p14:sldId id="258"/>
            <p14:sldId id="286"/>
            <p14:sldId id="298"/>
            <p14:sldId id="299"/>
            <p14:sldId id="300"/>
            <p14:sldId id="301"/>
            <p14:sldId id="303"/>
            <p14:sldId id="284"/>
            <p14:sldId id="285"/>
            <p14:sldId id="288"/>
            <p14:sldId id="289"/>
            <p14:sldId id="292"/>
            <p14:sldId id="305"/>
            <p14:sldId id="308"/>
            <p14:sldId id="297"/>
            <p14:sldId id="302"/>
            <p14:sldId id="283"/>
            <p14:sldId id="296"/>
            <p14:sldId id="306"/>
            <p14:sldId id="259"/>
            <p14:sldId id="30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0A1"/>
    <a:srgbClr val="D2E020"/>
    <a:srgbClr val="FDFD03"/>
    <a:srgbClr val="FAD706"/>
    <a:srgbClr val="DF8E21"/>
    <a:srgbClr val="E3D803"/>
    <a:srgbClr val="E4FC04"/>
    <a:srgbClr val="FCFC04"/>
    <a:srgbClr val="21211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EB26-5468-4C2B-A93F-2F02659D0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C5758-B3B9-4B16-A80F-75C20D653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A012D-0E97-4E4D-B988-8E3412138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02A6A-CD66-4CE5-AC67-AB1183F6F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D866-4B7D-4F95-B9E1-75F471D7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56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AFEF-B569-48B7-9C00-0F92912A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C75B1-9414-45B3-AF4F-8CE0E2DE4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BCAFD-D9A9-4A6D-AD6A-14CD2166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50E69-237A-4285-975F-90A56101F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94C2F-3F37-4D15-A92F-4436FF98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8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3F7413-E4D2-40EC-BFD1-6F2778DDF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7E61B-7224-43FF-9C48-7B6883B6D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0E61F-AA46-44BB-8215-B023B0809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BC41-A050-4C2C-876D-33BC31E2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A3065-0F65-4B23-8830-BF9840BF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9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342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83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F68E-2CB3-49E9-BF41-F1F506A1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CF565-9754-4455-B5B7-DD26A7CFC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909C9-8C40-4BDA-AB14-20961FB22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9278B-EE29-4920-BFFD-D5039109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85F29-87CB-4D1A-8F76-C9475BCA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38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5421-AE8B-40E9-A3B5-55D02E92C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2B861-732D-4F96-AD56-ECBE505B3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DBAD4-F53F-4B4D-8A5F-224BC599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64038-4941-460B-A828-185801EE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BE249-5053-45D8-B056-3715CDAB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0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1FE8-E57F-413A-854D-1B6F36A8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187B-3E2D-4CC7-9D19-13C7E2A59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962C1-330E-447A-85B2-D92EF8CA0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C763F-E51B-4115-84A5-99D9C729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46F7C-902F-4BB8-A4C3-0D1E076C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7D35-93E3-4D82-81FE-239E8C76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6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DF264-82F5-4F58-873D-D6BFCA3D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8D77B-BF90-4813-929B-E3C28FBAA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0BD6E-E449-4891-AD03-71B836323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A77F1-AF41-4BE2-9D29-CABD91AD2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ED459C-0A11-4445-8557-68F5B6F021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D77FC4-7024-4E54-9A06-83CBFCEC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319B23-AC9D-43F4-A4B5-253E11B89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3A3FF5-434D-48B2-90C4-C3E16C3D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5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7CF5-EFF8-4F35-A7B8-4B65B9D3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71646-53F9-49E4-B3F9-4F310A43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992E5-DEB0-458B-93EC-27F6CE27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40A69-07C3-4C29-90ED-ED4D817B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7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B3A0D8-8955-42DA-A6D5-E49553A8B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A3A9C-6BB3-4ABC-98D3-226B4722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A0083-514C-4982-8514-F1EA5315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0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CA76-5D83-41AD-904C-5DCD1F68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B18B-0A53-4EDC-B8D1-4C17B5E99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14DF-A740-4464-8851-6438E8768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84845-EF72-4885-A558-235671C6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D474F-2E18-469C-A9B3-DBE233F1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508F0-6024-4F04-80A4-1CE379CE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278F-CF57-452F-96F3-7F4264FC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DD32C-C425-4953-B495-828299390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842E2-589E-4629-BF9A-1E3EA3E40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584B-23B0-4DD9-A9E2-5A27622E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4F6D4-0E81-496A-A423-0629DDD90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10B99-3D79-4179-AE60-3BE43138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9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AB338-A2C2-43F3-A1D0-AE738BF9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F6CC8-ADA5-4E2B-8E7D-7594591C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31A9B-B83F-439C-958D-A9E13197C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99D39-ADF3-4865-80D4-F6DB9ED22026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AFC8C-05A3-4904-976A-D7167F4BF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60A5A-A91B-4547-8933-F437D3C4D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2E107-FEE0-4894-93B4-8FE06C8C7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3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1270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37DB5E-8AFD-4AB1-A4B3-E2487F420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8452" y="5997233"/>
            <a:ext cx="4768298" cy="860767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Trí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Hiếu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- 1711298</a:t>
            </a:r>
          </a:p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GVHD: TS.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Phạm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Quang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Thái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2" descr="TRƯỜNG ĐẠI HỌC BÁCH KHOA TP. HỒ CHÍ MINH | Kiểm Định Dầu Khí">
            <a:extLst>
              <a:ext uri="{FF2B5EF4-FFF2-40B4-BE49-F238E27FC236}">
                <a16:creationId xmlns:a16="http://schemas.microsoft.com/office/drawing/2014/main" id="{F870C049-2E5A-479A-89CD-A498995E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0" b="90000" l="10000" r="90000">
                        <a14:foregroundMark x1="53167" y1="62250" x2="53167" y2="62250"/>
                        <a14:foregroundMark x1="48167" y1="49750" x2="48167" y2="49750"/>
                        <a14:foregroundMark x1="52833" y1="48250" x2="52833" y2="48250"/>
                        <a14:foregroundMark x1="50333" y1="46750" x2="50333" y2="46750"/>
                        <a14:foregroundMark x1="47667" y1="36750" x2="47667" y2="36750"/>
                        <a14:foregroundMark x1="43500" y1="38000" x2="43500" y2="38000"/>
                        <a14:foregroundMark x1="39833" y1="42000" x2="39833" y2="42000"/>
                        <a14:foregroundMark x1="38833" y1="49750" x2="38833" y2="49750"/>
                        <a14:foregroundMark x1="38667" y1="54500" x2="38667" y2="54500"/>
                        <a14:foregroundMark x1="39500" y1="55250" x2="53833" y2="62250"/>
                        <a14:foregroundMark x1="48167" y1="50750" x2="60000" y2="57500"/>
                        <a14:foregroundMark x1="52833" y1="48500" x2="48167" y2="33500"/>
                        <a14:foregroundMark x1="39833" y1="45000" x2="55500" y2="60500"/>
                        <a14:foregroundMark x1="38833" y1="55000" x2="41500" y2="66750"/>
                        <a14:foregroundMark x1="46000" y1="58500" x2="50000" y2="69250"/>
                        <a14:foregroundMark x1="52333" y1="50500" x2="59000" y2="44500"/>
                        <a14:backgroundMark x1="30167" y1="40750" x2="30167" y2="40750"/>
                        <a14:backgroundMark x1="31000" y1="35750" x2="31167" y2="33000"/>
                        <a14:backgroundMark x1="47000" y1="79250" x2="47000" y2="79250"/>
                        <a14:backgroundMark x1="54167" y1="83250" x2="54167" y2="83250"/>
                        <a14:backgroundMark x1="68333" y1="85500" x2="68333" y2="85500"/>
                        <a14:backgroundMark x1="77000" y1="68500" x2="77000" y2="68500"/>
                        <a14:backgroundMark x1="73500" y1="47500" x2="7350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" y="152620"/>
            <a:ext cx="1480148" cy="11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C48A3-C1EA-4A4C-8E6F-6E283DAD2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514" y="358468"/>
            <a:ext cx="1206947" cy="7763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2812ED-B0C1-477A-BAB7-D8449F4F757D}"/>
              </a:ext>
            </a:extLst>
          </p:cNvPr>
          <p:cNvSpPr txBox="1"/>
          <p:nvPr/>
        </p:nvSpPr>
        <p:spPr>
          <a:xfrm>
            <a:off x="556591" y="3738604"/>
            <a:ext cx="748499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Ứng</a:t>
            </a:r>
            <a:r>
              <a:rPr lang="en-US" sz="4400" b="1" dirty="0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</a:t>
            </a:r>
            <a:r>
              <a:rPr lang="en-US" sz="4400" b="1" dirty="0" err="1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dụng</a:t>
            </a:r>
            <a:r>
              <a:rPr lang="en-US" sz="4400" b="1" dirty="0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neural network </a:t>
            </a:r>
            <a:r>
              <a:rPr lang="en-US" sz="4400" b="1" dirty="0" err="1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vào</a:t>
            </a:r>
            <a:r>
              <a:rPr lang="en-US" sz="4400" b="1" dirty="0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</a:t>
            </a:r>
            <a:r>
              <a:rPr lang="en-US" sz="4400" b="1" dirty="0" err="1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giải</a:t>
            </a:r>
            <a:r>
              <a:rPr lang="en-US" sz="4400" b="1" dirty="0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</a:t>
            </a:r>
            <a:r>
              <a:rPr lang="en-US" sz="4400" b="1" dirty="0" err="1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điều</a:t>
            </a:r>
            <a:r>
              <a:rPr lang="en-US" sz="4400" b="1" dirty="0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</a:t>
            </a:r>
            <a:r>
              <a:rPr lang="en-US" sz="4400" b="1" dirty="0" err="1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chế</a:t>
            </a:r>
            <a:r>
              <a:rPr lang="en-US" sz="4400" b="1" dirty="0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</a:t>
            </a:r>
            <a:r>
              <a:rPr lang="en-US" sz="4400" b="1" dirty="0" err="1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tín</a:t>
            </a:r>
            <a:r>
              <a:rPr lang="en-US" sz="4400" b="1" dirty="0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</a:t>
            </a:r>
            <a:r>
              <a:rPr lang="en-US" sz="4400" b="1" dirty="0" err="1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hiệu</a:t>
            </a:r>
            <a:r>
              <a:rPr lang="en-US" sz="4400" b="1" dirty="0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</a:t>
            </a:r>
            <a:r>
              <a:rPr lang="en-US" sz="4400" b="1" dirty="0" err="1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trong</a:t>
            </a:r>
            <a:r>
              <a:rPr lang="en-US" sz="4400" b="1" dirty="0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</a:t>
            </a:r>
            <a:r>
              <a:rPr lang="en-US" sz="4400" b="1" dirty="0" err="1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hệ</a:t>
            </a:r>
            <a:r>
              <a:rPr lang="en-US" sz="4400" b="1" dirty="0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</a:t>
            </a:r>
            <a:r>
              <a:rPr lang="en-US" sz="4400" b="1" dirty="0" err="1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thống</a:t>
            </a:r>
            <a:r>
              <a:rPr lang="en-US" sz="4400" b="1" dirty="0">
                <a:solidFill>
                  <a:srgbClr val="F7E0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</a:rPr>
              <a:t> OVLC</a:t>
            </a:r>
            <a:endParaRPr lang="ko-KR" altLang="en-US" sz="4400" b="1" dirty="0">
              <a:solidFill>
                <a:srgbClr val="F7E0A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29BBB-0B9E-466F-B8A6-BAF96C29F460}"/>
              </a:ext>
            </a:extLst>
          </p:cNvPr>
          <p:cNvSpPr txBox="1"/>
          <p:nvPr/>
        </p:nvSpPr>
        <p:spPr>
          <a:xfrm>
            <a:off x="685170" y="3018858"/>
            <a:ext cx="1329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>
                <a:solidFill>
                  <a:schemeClr val="bg1"/>
                </a:solidFill>
                <a:latin typeface="Bodoni MT Condensed" panose="02070606080606020203" pitchFamily="18" charset="0"/>
              </a:rPr>
              <a:t>Đề</a:t>
            </a:r>
            <a:r>
              <a:rPr lang="en-US" sz="3200" b="1" i="1" dirty="0">
                <a:solidFill>
                  <a:schemeClr val="bg1"/>
                </a:solidFill>
                <a:latin typeface="Bodoni MT Condensed" panose="02070606080606020203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latin typeface="Bodoni MT Condensed" panose="02070606080606020203" pitchFamily="18" charset="0"/>
              </a:rPr>
              <a:t>tài</a:t>
            </a:r>
            <a:r>
              <a:rPr lang="en-US" sz="3200" b="1" i="1" dirty="0">
                <a:solidFill>
                  <a:schemeClr val="bg1"/>
                </a:solidFill>
                <a:latin typeface="Bodoni MT Condensed" panose="02070606080606020203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04131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901BBC4-84A8-415B-87BB-E938AB49E677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8B972C-AA42-4E52-B241-C4CA61B00F46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E3715-EF98-46E9-8E00-D62B26475A2F}"/>
              </a:ext>
            </a:extLst>
          </p:cNvPr>
          <p:cNvSpPr txBox="1"/>
          <p:nvPr/>
        </p:nvSpPr>
        <p:spPr>
          <a:xfrm>
            <a:off x="0" y="766991"/>
            <a:ext cx="26239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Cơ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sở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lý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thuyết</a:t>
            </a:r>
            <a:endParaRPr lang="ko-KR" altLang="en-US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1790182" y="1391481"/>
            <a:ext cx="8461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General regression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D780F6-2C28-4F72-89F9-497690414DC3}"/>
                  </a:ext>
                </a:extLst>
              </p:cNvPr>
              <p:cNvSpPr txBox="1"/>
              <p:nvPr/>
            </p:nvSpPr>
            <p:spPr>
              <a:xfrm>
                <a:off x="6659217" y="3067878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D780F6-2C28-4F72-89F9-497690414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217" y="3067878"/>
                <a:ext cx="2016578" cy="276999"/>
              </a:xfrm>
              <a:prstGeom prst="rect">
                <a:avLst/>
              </a:prstGeom>
              <a:blipFill>
                <a:blip r:embed="rId2"/>
                <a:stretch>
                  <a:fillRect l="-3323" r="-271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011EDA9-7C30-4A7E-8C5F-DB7158358C58}"/>
              </a:ext>
            </a:extLst>
          </p:cNvPr>
          <p:cNvSpPr txBox="1"/>
          <p:nvPr/>
        </p:nvSpPr>
        <p:spPr>
          <a:xfrm>
            <a:off x="2189949" y="2784881"/>
            <a:ext cx="2769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rgbClr val="FFC000"/>
                </a:solidFill>
              </a:rPr>
              <a:t>Hồi</a:t>
            </a:r>
            <a:r>
              <a:rPr lang="en-US" sz="2000" b="1" i="1" dirty="0">
                <a:solidFill>
                  <a:srgbClr val="FFC000"/>
                </a:solidFill>
              </a:rPr>
              <a:t> </a:t>
            </a:r>
            <a:r>
              <a:rPr lang="en-US" sz="2000" b="1" i="1" dirty="0" err="1">
                <a:solidFill>
                  <a:srgbClr val="FFC000"/>
                </a:solidFill>
              </a:rPr>
              <a:t>quy</a:t>
            </a:r>
            <a:r>
              <a:rPr lang="en-US" sz="2000" b="1" i="1" dirty="0">
                <a:solidFill>
                  <a:srgbClr val="FFC000"/>
                </a:solidFill>
              </a:rPr>
              <a:t> </a:t>
            </a:r>
            <a:r>
              <a:rPr lang="en-US" sz="2000" b="1" i="1" dirty="0" err="1">
                <a:solidFill>
                  <a:srgbClr val="FFC000"/>
                </a:solidFill>
              </a:rPr>
              <a:t>của</a:t>
            </a:r>
            <a:r>
              <a:rPr lang="en-US" sz="2000" b="1" i="1" dirty="0">
                <a:solidFill>
                  <a:srgbClr val="FFC000"/>
                </a:solidFill>
              </a:rPr>
              <a:t> y </a:t>
            </a:r>
            <a:r>
              <a:rPr lang="en-US" sz="2000" b="1" i="1" dirty="0" err="1">
                <a:solidFill>
                  <a:srgbClr val="FFC000"/>
                </a:solidFill>
              </a:rPr>
              <a:t>trên</a:t>
            </a:r>
            <a:r>
              <a:rPr lang="en-US" sz="2000" b="1" i="1" dirty="0">
                <a:solidFill>
                  <a:srgbClr val="FFC000"/>
                </a:solidFill>
              </a:rPr>
              <a:t> 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B0E26E-7866-48D1-99FB-19990843A1B0}"/>
                  </a:ext>
                </a:extLst>
              </p:cNvPr>
              <p:cNvSpPr txBox="1"/>
              <p:nvPr/>
            </p:nvSpPr>
            <p:spPr>
              <a:xfrm>
                <a:off x="4077291" y="2511234"/>
                <a:ext cx="4598504" cy="916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B0E26E-7866-48D1-99FB-19990843A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91" y="2511234"/>
                <a:ext cx="4598504" cy="9166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2D41385-4A5E-4578-8144-5A302368760A}"/>
              </a:ext>
            </a:extLst>
          </p:cNvPr>
          <p:cNvSpPr txBox="1"/>
          <p:nvPr/>
        </p:nvSpPr>
        <p:spPr>
          <a:xfrm>
            <a:off x="1143029" y="4090758"/>
            <a:ext cx="1046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Algerian" panose="04020705040A02060702" pitchFamily="82" charset="0"/>
              </a:rPr>
              <a:t>PNN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83458-9F98-40BE-9D8D-A959D2AC9939}"/>
              </a:ext>
            </a:extLst>
          </p:cNvPr>
          <p:cNvSpPr txBox="1"/>
          <p:nvPr/>
        </p:nvSpPr>
        <p:spPr>
          <a:xfrm>
            <a:off x="2161217" y="3655592"/>
            <a:ext cx="15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Distance: 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B2567-25D0-43EA-80C7-97B405B08FF9}"/>
              </a:ext>
            </a:extLst>
          </p:cNvPr>
          <p:cNvSpPr txBox="1"/>
          <p:nvPr/>
        </p:nvSpPr>
        <p:spPr>
          <a:xfrm>
            <a:off x="2161217" y="4541474"/>
            <a:ext cx="312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Activation function: 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35023B-F990-4101-AC10-C62A9B0E5D30}"/>
                  </a:ext>
                </a:extLst>
              </p:cNvPr>
              <p:cNvSpPr txBox="1"/>
              <p:nvPr/>
            </p:nvSpPr>
            <p:spPr>
              <a:xfrm>
                <a:off x="6659217" y="3736009"/>
                <a:ext cx="2756452" cy="7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35023B-F990-4101-AC10-C62A9B0E5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217" y="3736009"/>
                <a:ext cx="2756452" cy="7675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5FE956-3B0C-4490-8E9C-AE4D1D852B53}"/>
              </a:ext>
            </a:extLst>
          </p:cNvPr>
          <p:cNvCxnSpPr/>
          <p:nvPr/>
        </p:nvCxnSpPr>
        <p:spPr>
          <a:xfrm flipV="1">
            <a:off x="1896176" y="4024924"/>
            <a:ext cx="371061" cy="1896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978C7-23FF-4961-80B1-BA146885C301}"/>
              </a:ext>
            </a:extLst>
          </p:cNvPr>
          <p:cNvCxnSpPr>
            <a:cxnSpLocks/>
          </p:cNvCxnSpPr>
          <p:nvPr/>
        </p:nvCxnSpPr>
        <p:spPr>
          <a:xfrm>
            <a:off x="1896176" y="4290813"/>
            <a:ext cx="371061" cy="25066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25373-DECE-426E-99F6-E3114F336F07}"/>
              </a:ext>
            </a:extLst>
          </p:cNvPr>
          <p:cNvCxnSpPr>
            <a:cxnSpLocks/>
          </p:cNvCxnSpPr>
          <p:nvPr/>
        </p:nvCxnSpPr>
        <p:spPr>
          <a:xfrm>
            <a:off x="4938681" y="4178300"/>
            <a:ext cx="187293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7F3A24-6B83-4C78-B110-5EA6E3D435D8}"/>
              </a:ext>
            </a:extLst>
          </p:cNvPr>
          <p:cNvSpPr txBox="1"/>
          <p:nvPr/>
        </p:nvSpPr>
        <p:spPr>
          <a:xfrm>
            <a:off x="4429619" y="3484947"/>
            <a:ext cx="477078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}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D2FE4A-1780-483D-BCBB-295C7FCBB763}"/>
              </a:ext>
            </a:extLst>
          </p:cNvPr>
          <p:cNvCxnSpPr/>
          <p:nvPr/>
        </p:nvCxnSpPr>
        <p:spPr>
          <a:xfrm>
            <a:off x="8229600" y="4541474"/>
            <a:ext cx="0" cy="7726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17DFD0-A71A-406E-A85B-7358B00773AA}"/>
              </a:ext>
            </a:extLst>
          </p:cNvPr>
          <p:cNvSpPr txBox="1"/>
          <p:nvPr/>
        </p:nvSpPr>
        <p:spPr>
          <a:xfrm>
            <a:off x="8477012" y="4710676"/>
            <a:ext cx="224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BD2855-FBC3-44ED-B175-4BA968B27769}"/>
                  </a:ext>
                </a:extLst>
              </p:cNvPr>
              <p:cNvSpPr txBox="1"/>
              <p:nvPr/>
            </p:nvSpPr>
            <p:spPr>
              <a:xfrm>
                <a:off x="7156199" y="5466519"/>
                <a:ext cx="3095496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chemeClr val="bg1"/>
                    </a:solidFill>
                  </a:rPr>
                  <a:t>Round down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2)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BD2855-FBC3-44ED-B175-4BA968B27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99" y="5466519"/>
                <a:ext cx="3095496" cy="374270"/>
              </a:xfrm>
              <a:prstGeom prst="rect">
                <a:avLst/>
              </a:prstGeom>
              <a:blipFill>
                <a:blip r:embed="rId5"/>
                <a:stretch>
                  <a:fillRect l="-1772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20" grpId="0" animBg="1"/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901BBC4-84A8-415B-87BB-E938AB49E677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8B972C-AA42-4E52-B241-C4CA61B00F46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E3715-EF98-46E9-8E00-D62B26475A2F}"/>
              </a:ext>
            </a:extLst>
          </p:cNvPr>
          <p:cNvSpPr txBox="1"/>
          <p:nvPr/>
        </p:nvSpPr>
        <p:spPr>
          <a:xfrm>
            <a:off x="0" y="766991"/>
            <a:ext cx="26239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Cơ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sở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lý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thuyết</a:t>
            </a:r>
            <a:endParaRPr lang="ko-KR" altLang="en-US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900491" y="1708535"/>
            <a:ext cx="112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PNN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D7D89-90DF-4F22-99C7-74A5FBE1CEDB}"/>
              </a:ext>
            </a:extLst>
          </p:cNvPr>
          <p:cNvSpPr/>
          <p:nvPr/>
        </p:nvSpPr>
        <p:spPr>
          <a:xfrm>
            <a:off x="4920561" y="5565913"/>
            <a:ext cx="1868556" cy="1325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2CBF1B-4FCF-4FC4-AAB2-9E730E8D23FF}"/>
              </a:ext>
            </a:extLst>
          </p:cNvPr>
          <p:cNvSpPr/>
          <p:nvPr/>
        </p:nvSpPr>
        <p:spPr>
          <a:xfrm>
            <a:off x="2646087" y="3677821"/>
            <a:ext cx="1868556" cy="132522"/>
          </a:xfrm>
          <a:prstGeom prst="rect">
            <a:avLst/>
          </a:prstGeom>
          <a:solidFill>
            <a:srgbClr val="FAD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C2A817-D506-4CC1-B736-2566B350B3BF}"/>
              </a:ext>
            </a:extLst>
          </p:cNvPr>
          <p:cNvSpPr/>
          <p:nvPr/>
        </p:nvSpPr>
        <p:spPr>
          <a:xfrm>
            <a:off x="2646087" y="3846176"/>
            <a:ext cx="1868556" cy="132522"/>
          </a:xfrm>
          <a:prstGeom prst="rect">
            <a:avLst/>
          </a:prstGeom>
          <a:solidFill>
            <a:srgbClr val="FAD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CF34C1-D79B-4346-B9E2-345940972E11}"/>
              </a:ext>
            </a:extLst>
          </p:cNvPr>
          <p:cNvSpPr/>
          <p:nvPr/>
        </p:nvSpPr>
        <p:spPr>
          <a:xfrm>
            <a:off x="2646087" y="4001128"/>
            <a:ext cx="1868556" cy="132522"/>
          </a:xfrm>
          <a:prstGeom prst="rect">
            <a:avLst/>
          </a:prstGeom>
          <a:solidFill>
            <a:srgbClr val="FAD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70323F-AFE5-432E-BBD0-D738AECD0ED8}"/>
              </a:ext>
            </a:extLst>
          </p:cNvPr>
          <p:cNvSpPr/>
          <p:nvPr/>
        </p:nvSpPr>
        <p:spPr>
          <a:xfrm>
            <a:off x="2646087" y="4157271"/>
            <a:ext cx="1868556" cy="132522"/>
          </a:xfrm>
          <a:prstGeom prst="rect">
            <a:avLst/>
          </a:prstGeom>
          <a:solidFill>
            <a:srgbClr val="FAD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304A3-C4F3-498B-9F68-EE7FA8357497}"/>
              </a:ext>
            </a:extLst>
          </p:cNvPr>
          <p:cNvSpPr/>
          <p:nvPr/>
        </p:nvSpPr>
        <p:spPr>
          <a:xfrm>
            <a:off x="2623927" y="4627160"/>
            <a:ext cx="1868556" cy="132522"/>
          </a:xfrm>
          <a:prstGeom prst="rect">
            <a:avLst/>
          </a:prstGeom>
          <a:solidFill>
            <a:srgbClr val="FAD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6C27C-DF47-42C8-80C5-96ECDF456B3A}"/>
              </a:ext>
            </a:extLst>
          </p:cNvPr>
          <p:cNvSpPr/>
          <p:nvPr/>
        </p:nvSpPr>
        <p:spPr>
          <a:xfrm>
            <a:off x="2623927" y="4795515"/>
            <a:ext cx="1868556" cy="132522"/>
          </a:xfrm>
          <a:prstGeom prst="rect">
            <a:avLst/>
          </a:prstGeom>
          <a:solidFill>
            <a:srgbClr val="FAD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B203D3-6978-4EE7-A703-31BFEABD4647}"/>
              </a:ext>
            </a:extLst>
          </p:cNvPr>
          <p:cNvSpPr txBox="1"/>
          <p:nvPr/>
        </p:nvSpPr>
        <p:spPr>
          <a:xfrm>
            <a:off x="3306980" y="3948986"/>
            <a:ext cx="485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650ED-6DDE-4857-8B7F-46E4DA89BD6B}"/>
              </a:ext>
            </a:extLst>
          </p:cNvPr>
          <p:cNvSpPr/>
          <p:nvPr/>
        </p:nvSpPr>
        <p:spPr>
          <a:xfrm>
            <a:off x="7251217" y="3677821"/>
            <a:ext cx="1868556" cy="1325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77602-71D1-492F-9C2E-353A657C9774}"/>
              </a:ext>
            </a:extLst>
          </p:cNvPr>
          <p:cNvSpPr/>
          <p:nvPr/>
        </p:nvSpPr>
        <p:spPr>
          <a:xfrm>
            <a:off x="7251217" y="3846176"/>
            <a:ext cx="1868556" cy="1325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70D34C-5ED4-4726-A107-D8DBB8C554AC}"/>
              </a:ext>
            </a:extLst>
          </p:cNvPr>
          <p:cNvSpPr/>
          <p:nvPr/>
        </p:nvSpPr>
        <p:spPr>
          <a:xfrm>
            <a:off x="7251217" y="4001128"/>
            <a:ext cx="1868556" cy="1325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71EBE1-2900-4F31-AF0D-B0E790B077C0}"/>
              </a:ext>
            </a:extLst>
          </p:cNvPr>
          <p:cNvSpPr/>
          <p:nvPr/>
        </p:nvSpPr>
        <p:spPr>
          <a:xfrm>
            <a:off x="7251217" y="4157271"/>
            <a:ext cx="1868556" cy="1325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1FEBBE-725F-4CDD-BFB6-FFBD15140C9E}"/>
              </a:ext>
            </a:extLst>
          </p:cNvPr>
          <p:cNvSpPr/>
          <p:nvPr/>
        </p:nvSpPr>
        <p:spPr>
          <a:xfrm>
            <a:off x="7229057" y="4627160"/>
            <a:ext cx="1868556" cy="1325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61E252-427E-4126-BE23-C3839EBAE140}"/>
              </a:ext>
            </a:extLst>
          </p:cNvPr>
          <p:cNvSpPr/>
          <p:nvPr/>
        </p:nvSpPr>
        <p:spPr>
          <a:xfrm>
            <a:off x="7229057" y="4795515"/>
            <a:ext cx="1868556" cy="1325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1DBE08-ECC8-4F63-8EAD-AAEAF7C027AD}"/>
              </a:ext>
            </a:extLst>
          </p:cNvPr>
          <p:cNvSpPr txBox="1"/>
          <p:nvPr/>
        </p:nvSpPr>
        <p:spPr>
          <a:xfrm>
            <a:off x="7913424" y="3962122"/>
            <a:ext cx="485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DE2399-17C6-456D-ABC5-676454932A59}"/>
              </a:ext>
            </a:extLst>
          </p:cNvPr>
          <p:cNvCxnSpPr>
            <a:cxnSpLocks/>
          </p:cNvCxnSpPr>
          <p:nvPr/>
        </p:nvCxnSpPr>
        <p:spPr>
          <a:xfrm flipH="1" flipV="1">
            <a:off x="4582957" y="3744082"/>
            <a:ext cx="1089428" cy="172243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D698F5-9CBD-4853-B7C9-BEE2C114F97D}"/>
              </a:ext>
            </a:extLst>
          </p:cNvPr>
          <p:cNvCxnSpPr>
            <a:cxnSpLocks/>
          </p:cNvCxnSpPr>
          <p:nvPr/>
        </p:nvCxnSpPr>
        <p:spPr>
          <a:xfrm flipH="1" flipV="1">
            <a:off x="4574984" y="3912437"/>
            <a:ext cx="1097401" cy="15540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EDD52A-C3F6-4BF4-A92C-7563ED8A2061}"/>
              </a:ext>
            </a:extLst>
          </p:cNvPr>
          <p:cNvCxnSpPr>
            <a:cxnSpLocks/>
          </p:cNvCxnSpPr>
          <p:nvPr/>
        </p:nvCxnSpPr>
        <p:spPr>
          <a:xfrm flipH="1" flipV="1">
            <a:off x="4564565" y="4223532"/>
            <a:ext cx="1093632" cy="11504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B17E9C-B380-451F-9D31-F97B1EC70BC8}"/>
              </a:ext>
            </a:extLst>
          </p:cNvPr>
          <p:cNvCxnSpPr>
            <a:cxnSpLocks/>
          </p:cNvCxnSpPr>
          <p:nvPr/>
        </p:nvCxnSpPr>
        <p:spPr>
          <a:xfrm flipH="1" flipV="1">
            <a:off x="4554465" y="4041424"/>
            <a:ext cx="1013699" cy="121968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4889B1-C1B8-4975-94DC-C06F5813FD50}"/>
              </a:ext>
            </a:extLst>
          </p:cNvPr>
          <p:cNvCxnSpPr>
            <a:cxnSpLocks/>
          </p:cNvCxnSpPr>
          <p:nvPr/>
        </p:nvCxnSpPr>
        <p:spPr>
          <a:xfrm flipH="1" flipV="1">
            <a:off x="4560797" y="4670008"/>
            <a:ext cx="1097401" cy="7905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9C944A-759C-4CC7-BAD1-8A9701E4D8D1}"/>
              </a:ext>
            </a:extLst>
          </p:cNvPr>
          <p:cNvCxnSpPr>
            <a:cxnSpLocks/>
          </p:cNvCxnSpPr>
          <p:nvPr/>
        </p:nvCxnSpPr>
        <p:spPr>
          <a:xfrm flipH="1" flipV="1">
            <a:off x="4544218" y="4841658"/>
            <a:ext cx="1113979" cy="61886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F6DFFC-1083-40BE-B36D-2563861C83FC}"/>
              </a:ext>
            </a:extLst>
          </p:cNvPr>
          <p:cNvCxnSpPr>
            <a:cxnSpLocks/>
          </p:cNvCxnSpPr>
          <p:nvPr/>
        </p:nvCxnSpPr>
        <p:spPr>
          <a:xfrm flipV="1">
            <a:off x="6096000" y="3677821"/>
            <a:ext cx="1096874" cy="1782702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162B48F-0759-480C-8086-FB6BC3679855}"/>
              </a:ext>
            </a:extLst>
          </p:cNvPr>
          <p:cNvCxnSpPr>
            <a:cxnSpLocks/>
          </p:cNvCxnSpPr>
          <p:nvPr/>
        </p:nvCxnSpPr>
        <p:spPr>
          <a:xfrm flipV="1">
            <a:off x="6103973" y="3909737"/>
            <a:ext cx="1088901" cy="1550786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B2648D2-2797-4B15-A5D2-4BC80051F914}"/>
              </a:ext>
            </a:extLst>
          </p:cNvPr>
          <p:cNvCxnSpPr>
            <a:cxnSpLocks/>
          </p:cNvCxnSpPr>
          <p:nvPr/>
        </p:nvCxnSpPr>
        <p:spPr>
          <a:xfrm flipV="1">
            <a:off x="6110984" y="4133650"/>
            <a:ext cx="1081890" cy="1326873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414E8E-C6FF-4ADE-A0A3-622D3DCF4BAD}"/>
              </a:ext>
            </a:extLst>
          </p:cNvPr>
          <p:cNvCxnSpPr>
            <a:cxnSpLocks/>
          </p:cNvCxnSpPr>
          <p:nvPr/>
        </p:nvCxnSpPr>
        <p:spPr>
          <a:xfrm flipV="1">
            <a:off x="6129076" y="4316065"/>
            <a:ext cx="1063798" cy="1142887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4BAE21-D5F1-4824-AF86-520E27D65C7D}"/>
              </a:ext>
            </a:extLst>
          </p:cNvPr>
          <p:cNvCxnSpPr>
            <a:cxnSpLocks/>
          </p:cNvCxnSpPr>
          <p:nvPr/>
        </p:nvCxnSpPr>
        <p:spPr>
          <a:xfrm flipV="1">
            <a:off x="6110984" y="4670008"/>
            <a:ext cx="1038537" cy="794740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557EF2-9A88-4BEE-91FB-33B2E1D1BC1F}"/>
              </a:ext>
            </a:extLst>
          </p:cNvPr>
          <p:cNvCxnSpPr>
            <a:cxnSpLocks/>
          </p:cNvCxnSpPr>
          <p:nvPr/>
        </p:nvCxnSpPr>
        <p:spPr>
          <a:xfrm flipV="1">
            <a:off x="6147167" y="4887508"/>
            <a:ext cx="1002354" cy="572230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D43C5E-6F7C-437E-AC7C-CA91168E9C58}"/>
              </a:ext>
            </a:extLst>
          </p:cNvPr>
          <p:cNvSpPr txBox="1"/>
          <p:nvPr/>
        </p:nvSpPr>
        <p:spPr>
          <a:xfrm>
            <a:off x="5493026" y="2549161"/>
            <a:ext cx="120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X train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7AD7F6-FC48-4175-AB14-14848A39F528}"/>
              </a:ext>
            </a:extLst>
          </p:cNvPr>
          <p:cNvCxnSpPr/>
          <p:nvPr/>
        </p:nvCxnSpPr>
        <p:spPr>
          <a:xfrm flipH="1">
            <a:off x="4340087" y="2755447"/>
            <a:ext cx="1152939" cy="7282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1E8AA2-02A2-4E10-8E5F-ECC5CD45436F}"/>
              </a:ext>
            </a:extLst>
          </p:cNvPr>
          <p:cNvCxnSpPr>
            <a:cxnSpLocks/>
          </p:cNvCxnSpPr>
          <p:nvPr/>
        </p:nvCxnSpPr>
        <p:spPr>
          <a:xfrm>
            <a:off x="6276624" y="2776286"/>
            <a:ext cx="1144593" cy="7049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72D0DF6-5F70-4DAD-BCDC-2A84020CE7F4}"/>
              </a:ext>
            </a:extLst>
          </p:cNvPr>
          <p:cNvSpPr txBox="1"/>
          <p:nvPr/>
        </p:nvSpPr>
        <p:spPr>
          <a:xfrm>
            <a:off x="3200415" y="5155828"/>
            <a:ext cx="84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Class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6DAC7B-7387-453A-94F6-9C808E97025D}"/>
              </a:ext>
            </a:extLst>
          </p:cNvPr>
          <p:cNvSpPr txBox="1"/>
          <p:nvPr/>
        </p:nvSpPr>
        <p:spPr>
          <a:xfrm>
            <a:off x="7763300" y="5173623"/>
            <a:ext cx="84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Class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90FA20-7E4C-476F-9B7B-5E844A4242D8}"/>
              </a:ext>
            </a:extLst>
          </p:cNvPr>
          <p:cNvSpPr txBox="1"/>
          <p:nvPr/>
        </p:nvSpPr>
        <p:spPr>
          <a:xfrm>
            <a:off x="5568164" y="5899979"/>
            <a:ext cx="84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X test</a:t>
            </a:r>
          </a:p>
        </p:txBody>
      </p:sp>
      <p:pic>
        <p:nvPicPr>
          <p:cNvPr id="1030" name="Picture 6" descr="Comparison Icons - 330 free vector icons">
            <a:extLst>
              <a:ext uri="{FF2B5EF4-FFF2-40B4-BE49-F238E27FC236}">
                <a16:creationId xmlns:a16="http://schemas.microsoft.com/office/drawing/2014/main" id="{53A419DB-CE58-43D5-87DD-0D307E86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2" y="4121294"/>
            <a:ext cx="1219200" cy="1219200"/>
          </a:xfrm>
          <a:prstGeom prst="rect">
            <a:avLst/>
          </a:prstGeom>
          <a:noFill/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3AF14BF-D20E-4D36-BA26-AEFDA06CFE4D}"/>
              </a:ext>
            </a:extLst>
          </p:cNvPr>
          <p:cNvSpPr txBox="1"/>
          <p:nvPr/>
        </p:nvSpPr>
        <p:spPr>
          <a:xfrm>
            <a:off x="9945099" y="1708535"/>
            <a:ext cx="134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GRNN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2E8B6F-8A00-43B9-9C3E-A00F79F7B775}"/>
              </a:ext>
            </a:extLst>
          </p:cNvPr>
          <p:cNvSpPr txBox="1"/>
          <p:nvPr/>
        </p:nvSpPr>
        <p:spPr>
          <a:xfrm>
            <a:off x="249916" y="4702842"/>
            <a:ext cx="55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0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CC72C6-C183-4CCD-95E8-B2E22A9062E9}"/>
              </a:ext>
            </a:extLst>
          </p:cNvPr>
          <p:cNvSpPr txBox="1"/>
          <p:nvPr/>
        </p:nvSpPr>
        <p:spPr>
          <a:xfrm>
            <a:off x="1799074" y="4500464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P</a:t>
            </a:r>
            <a:r>
              <a:rPr lang="en-US" b="1" i="1" baseline="-25000" dirty="0">
                <a:solidFill>
                  <a:schemeClr val="bg1"/>
                </a:solidFill>
              </a:rPr>
              <a:t>1</a:t>
            </a:r>
            <a:endParaRPr lang="en-US" b="1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23C6A7-17E4-4455-BEFF-76ED0A03A243}"/>
                  </a:ext>
                </a:extLst>
              </p:cNvPr>
              <p:cNvSpPr txBox="1"/>
              <p:nvPr/>
            </p:nvSpPr>
            <p:spPr>
              <a:xfrm>
                <a:off x="9396448" y="3128765"/>
                <a:ext cx="2756452" cy="7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23C6A7-17E4-4455-BEFF-76ED0A03A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448" y="3128765"/>
                <a:ext cx="2756452" cy="767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7B31A6C7-D5C4-460D-8332-A0E7CF2E8292}"/>
              </a:ext>
            </a:extLst>
          </p:cNvPr>
          <p:cNvSpPr txBox="1"/>
          <p:nvPr/>
        </p:nvSpPr>
        <p:spPr>
          <a:xfrm>
            <a:off x="4916556" y="3974837"/>
            <a:ext cx="28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D78732-880D-4376-A630-35FF360F61B8}"/>
              </a:ext>
            </a:extLst>
          </p:cNvPr>
          <p:cNvSpPr txBox="1"/>
          <p:nvPr/>
        </p:nvSpPr>
        <p:spPr>
          <a:xfrm>
            <a:off x="6511359" y="3978965"/>
            <a:ext cx="28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95FB32F-BB9C-4E7E-9672-89610BBA24ED}"/>
                  </a:ext>
                </a:extLst>
              </p:cNvPr>
              <p:cNvSpPr txBox="1"/>
              <p:nvPr/>
            </p:nvSpPr>
            <p:spPr>
              <a:xfrm>
                <a:off x="92105" y="3063501"/>
                <a:ext cx="2922086" cy="462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 P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95FB32F-BB9C-4E7E-9672-89610BBA2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5" y="3063501"/>
                <a:ext cx="2922086" cy="462947"/>
              </a:xfrm>
              <a:prstGeom prst="rect">
                <a:avLst/>
              </a:prstGeom>
              <a:blipFill>
                <a:blip r:embed="rId4"/>
                <a:stretch>
                  <a:fillRect l="-835" t="-132000" b="-19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DA4DE3-82FD-4D9E-9BB7-AD9396A3A36C}"/>
                  </a:ext>
                </a:extLst>
              </p:cNvPr>
              <p:cNvSpPr txBox="1"/>
              <p:nvPr/>
            </p:nvSpPr>
            <p:spPr>
              <a:xfrm>
                <a:off x="9581322" y="5062722"/>
                <a:ext cx="2610678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chemeClr val="bg1"/>
                    </a:solidFill>
                  </a:rPr>
                  <a:t>Round down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2)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DA4DE3-82FD-4D9E-9BB7-AD9396A3A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322" y="5062722"/>
                <a:ext cx="2610678" cy="374270"/>
              </a:xfrm>
              <a:prstGeom prst="rect">
                <a:avLst/>
              </a:prstGeom>
              <a:blipFill>
                <a:blip r:embed="rId5"/>
                <a:stretch>
                  <a:fillRect l="-2103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B3EDC4-457F-4DE0-9657-519C05CC2A25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10774674" y="3896283"/>
            <a:ext cx="0" cy="11238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9B08B1-F16A-4E55-87AC-702B8C6DD682}"/>
              </a:ext>
            </a:extLst>
          </p:cNvPr>
          <p:cNvCxnSpPr>
            <a:cxnSpLocks/>
          </p:cNvCxnSpPr>
          <p:nvPr/>
        </p:nvCxnSpPr>
        <p:spPr>
          <a:xfrm>
            <a:off x="1274817" y="3534199"/>
            <a:ext cx="0" cy="4791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9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8" grpId="0"/>
      <p:bldP spid="44" grpId="0"/>
      <p:bldP spid="45" grpId="0"/>
      <p:bldP spid="46" grpId="0"/>
      <p:bldP spid="50" grpId="0"/>
      <p:bldP spid="47" grpId="0"/>
      <p:bldP spid="52" grpId="0"/>
      <p:bldP spid="53" grpId="0"/>
      <p:bldP spid="48" grpId="0"/>
      <p:bldP spid="55" grpId="0"/>
      <p:bldP spid="56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901BBC4-84A8-415B-87BB-E938AB49E677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8B972C-AA42-4E52-B241-C4CA61B00F46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E3715-EF98-46E9-8E00-D62B26475A2F}"/>
              </a:ext>
            </a:extLst>
          </p:cNvPr>
          <p:cNvSpPr txBox="1"/>
          <p:nvPr/>
        </p:nvSpPr>
        <p:spPr>
          <a:xfrm>
            <a:off x="0" y="741458"/>
            <a:ext cx="2879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Cơ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sở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lý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thuyết</a:t>
            </a:r>
            <a:endParaRPr lang="ko-KR" altLang="en-US" sz="2400" b="1" dirty="0">
              <a:solidFill>
                <a:prstClr val="white"/>
              </a:solidFill>
              <a:latin typeface="Baskerville Old Face" panose="02020602080505020303" pitchFamily="18" charset="0"/>
              <a:ea typeface="Arial Unicode MS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4585252" y="1032831"/>
            <a:ext cx="324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Autoencoder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01DC44-EDEA-43F5-ABDD-F0B4AF8AC70C}"/>
              </a:ext>
            </a:extLst>
          </p:cNvPr>
          <p:cNvSpPr/>
          <p:nvPr/>
        </p:nvSpPr>
        <p:spPr>
          <a:xfrm>
            <a:off x="3993593" y="2235910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0323AB-829C-4837-B8A4-675054E25B04}"/>
              </a:ext>
            </a:extLst>
          </p:cNvPr>
          <p:cNvSpPr/>
          <p:nvPr/>
        </p:nvSpPr>
        <p:spPr>
          <a:xfrm>
            <a:off x="4006845" y="2817743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2B5539-43F6-4701-967E-1650DE7FFC89}"/>
              </a:ext>
            </a:extLst>
          </p:cNvPr>
          <p:cNvSpPr/>
          <p:nvPr/>
        </p:nvSpPr>
        <p:spPr>
          <a:xfrm>
            <a:off x="3993593" y="3388428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3BE22D-5F64-4349-9AF2-9A30678408F5}"/>
              </a:ext>
            </a:extLst>
          </p:cNvPr>
          <p:cNvSpPr/>
          <p:nvPr/>
        </p:nvSpPr>
        <p:spPr>
          <a:xfrm>
            <a:off x="4006845" y="3927193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418AAD-8DAC-4789-8884-47FC5688BA6E}"/>
              </a:ext>
            </a:extLst>
          </p:cNvPr>
          <p:cNvSpPr/>
          <p:nvPr/>
        </p:nvSpPr>
        <p:spPr>
          <a:xfrm>
            <a:off x="4006845" y="4510709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4279C6-29E8-416B-A2C4-70AEB4D10085}"/>
              </a:ext>
            </a:extLst>
          </p:cNvPr>
          <p:cNvSpPr/>
          <p:nvPr/>
        </p:nvSpPr>
        <p:spPr>
          <a:xfrm>
            <a:off x="4006845" y="5041637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0FA7BD-0E75-4445-BB4D-D53C7DF2F3D6}"/>
              </a:ext>
            </a:extLst>
          </p:cNvPr>
          <p:cNvSpPr/>
          <p:nvPr/>
        </p:nvSpPr>
        <p:spPr>
          <a:xfrm>
            <a:off x="7591558" y="2235910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BA83D8-AB93-4D50-B588-E66A29E1EEF6}"/>
              </a:ext>
            </a:extLst>
          </p:cNvPr>
          <p:cNvSpPr/>
          <p:nvPr/>
        </p:nvSpPr>
        <p:spPr>
          <a:xfrm>
            <a:off x="7604810" y="2817743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C55459-1C13-4C79-B132-441EAE52F30B}"/>
              </a:ext>
            </a:extLst>
          </p:cNvPr>
          <p:cNvSpPr/>
          <p:nvPr/>
        </p:nvSpPr>
        <p:spPr>
          <a:xfrm>
            <a:off x="7591558" y="3388428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F8A2A1-460A-41D8-80AA-DC6E8F1B0A4A}"/>
              </a:ext>
            </a:extLst>
          </p:cNvPr>
          <p:cNvSpPr/>
          <p:nvPr/>
        </p:nvSpPr>
        <p:spPr>
          <a:xfrm>
            <a:off x="7604810" y="3927193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4479CF-F237-49D0-929D-9178F07E4521}"/>
              </a:ext>
            </a:extLst>
          </p:cNvPr>
          <p:cNvSpPr/>
          <p:nvPr/>
        </p:nvSpPr>
        <p:spPr>
          <a:xfrm>
            <a:off x="7604810" y="4510709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2C8C6-7750-4351-BC65-E04BC75CB79B}"/>
              </a:ext>
            </a:extLst>
          </p:cNvPr>
          <p:cNvSpPr/>
          <p:nvPr/>
        </p:nvSpPr>
        <p:spPr>
          <a:xfrm>
            <a:off x="7604810" y="5041637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B59C1D-3D6A-439D-9E12-0D06D25FE069}"/>
              </a:ext>
            </a:extLst>
          </p:cNvPr>
          <p:cNvSpPr/>
          <p:nvPr/>
        </p:nvSpPr>
        <p:spPr>
          <a:xfrm>
            <a:off x="5785949" y="2817743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FE1248-807C-490A-871D-AEF6CE1025E7}"/>
              </a:ext>
            </a:extLst>
          </p:cNvPr>
          <p:cNvSpPr/>
          <p:nvPr/>
        </p:nvSpPr>
        <p:spPr>
          <a:xfrm>
            <a:off x="5799201" y="3399576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448CA0-6E29-410E-BD31-905F8353C513}"/>
              </a:ext>
            </a:extLst>
          </p:cNvPr>
          <p:cNvSpPr/>
          <p:nvPr/>
        </p:nvSpPr>
        <p:spPr>
          <a:xfrm>
            <a:off x="5785949" y="3970261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0FDF-7ADE-43DA-8269-6D94FFD45E53}"/>
              </a:ext>
            </a:extLst>
          </p:cNvPr>
          <p:cNvSpPr/>
          <p:nvPr/>
        </p:nvSpPr>
        <p:spPr>
          <a:xfrm>
            <a:off x="5799201" y="4509026"/>
            <a:ext cx="371061" cy="318052"/>
          </a:xfrm>
          <a:prstGeom prst="ellips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C5BD78-5129-4E74-B815-66BA3B50425D}"/>
              </a:ext>
            </a:extLst>
          </p:cNvPr>
          <p:cNvCxnSpPr/>
          <p:nvPr/>
        </p:nvCxnSpPr>
        <p:spPr>
          <a:xfrm>
            <a:off x="4377906" y="2464089"/>
            <a:ext cx="1408043" cy="4770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10379F-15ED-40A8-88BB-99503F23BBA0}"/>
              </a:ext>
            </a:extLst>
          </p:cNvPr>
          <p:cNvCxnSpPr/>
          <p:nvPr/>
        </p:nvCxnSpPr>
        <p:spPr>
          <a:xfrm>
            <a:off x="4371280" y="3070376"/>
            <a:ext cx="1408043" cy="4770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8268AD-7992-4004-93F9-AC2C99B8BFD3}"/>
              </a:ext>
            </a:extLst>
          </p:cNvPr>
          <p:cNvCxnSpPr/>
          <p:nvPr/>
        </p:nvCxnSpPr>
        <p:spPr>
          <a:xfrm>
            <a:off x="6183514" y="4191158"/>
            <a:ext cx="1408043" cy="4770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90E04C-3D04-4670-8D9E-AF6FEDBCC03D}"/>
              </a:ext>
            </a:extLst>
          </p:cNvPr>
          <p:cNvCxnSpPr/>
          <p:nvPr/>
        </p:nvCxnSpPr>
        <p:spPr>
          <a:xfrm>
            <a:off x="6196767" y="4757453"/>
            <a:ext cx="1408043" cy="4770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3481FE-2F89-48EC-9701-1C5CB1BD03E4}"/>
              </a:ext>
            </a:extLst>
          </p:cNvPr>
          <p:cNvCxnSpPr/>
          <p:nvPr/>
        </p:nvCxnSpPr>
        <p:spPr>
          <a:xfrm>
            <a:off x="6210019" y="3603724"/>
            <a:ext cx="1408043" cy="4770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739B03-8C5D-46BE-8F60-F9A72D97E646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157010" y="2976769"/>
            <a:ext cx="1421295" cy="55099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C324B6-23F7-4FD1-AEEF-85D79A632B36}"/>
              </a:ext>
            </a:extLst>
          </p:cNvPr>
          <p:cNvCxnSpPr/>
          <p:nvPr/>
        </p:nvCxnSpPr>
        <p:spPr>
          <a:xfrm>
            <a:off x="4384532" y="4167784"/>
            <a:ext cx="1408043" cy="4770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95FA22-FF13-4F5C-9BEC-A4DD2667E878}"/>
              </a:ext>
            </a:extLst>
          </p:cNvPr>
          <p:cNvCxnSpPr/>
          <p:nvPr/>
        </p:nvCxnSpPr>
        <p:spPr>
          <a:xfrm>
            <a:off x="4364654" y="3658838"/>
            <a:ext cx="1408043" cy="4770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7A5F8E-6EA1-4AA7-B1D2-EF055236ADCA}"/>
              </a:ext>
            </a:extLst>
          </p:cNvPr>
          <p:cNvCxnSpPr>
            <a:cxnSpLocks/>
          </p:cNvCxnSpPr>
          <p:nvPr/>
        </p:nvCxnSpPr>
        <p:spPr>
          <a:xfrm flipV="1">
            <a:off x="6210019" y="2464089"/>
            <a:ext cx="1355034" cy="4221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1B113C-E290-4002-945D-D783BB1EB7E9}"/>
              </a:ext>
            </a:extLst>
          </p:cNvPr>
          <p:cNvCxnSpPr>
            <a:cxnSpLocks/>
          </p:cNvCxnSpPr>
          <p:nvPr/>
        </p:nvCxnSpPr>
        <p:spPr>
          <a:xfrm flipV="1">
            <a:off x="6223271" y="4195248"/>
            <a:ext cx="1355034" cy="4221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93D47D-0200-4327-B6D0-D27BF9F6F2D2}"/>
              </a:ext>
            </a:extLst>
          </p:cNvPr>
          <p:cNvCxnSpPr>
            <a:cxnSpLocks/>
          </p:cNvCxnSpPr>
          <p:nvPr/>
        </p:nvCxnSpPr>
        <p:spPr>
          <a:xfrm flipV="1">
            <a:off x="6183515" y="3648384"/>
            <a:ext cx="1355034" cy="4221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100771-7762-459F-9C4C-2322833CB90C}"/>
              </a:ext>
            </a:extLst>
          </p:cNvPr>
          <p:cNvCxnSpPr>
            <a:cxnSpLocks/>
          </p:cNvCxnSpPr>
          <p:nvPr/>
        </p:nvCxnSpPr>
        <p:spPr>
          <a:xfrm flipV="1">
            <a:off x="6236523" y="3117865"/>
            <a:ext cx="1355034" cy="4221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827534-6FD2-4525-8D17-F868F105E3AB}"/>
              </a:ext>
            </a:extLst>
          </p:cNvPr>
          <p:cNvCxnSpPr>
            <a:cxnSpLocks/>
          </p:cNvCxnSpPr>
          <p:nvPr/>
        </p:nvCxnSpPr>
        <p:spPr>
          <a:xfrm flipV="1">
            <a:off x="4402752" y="3018566"/>
            <a:ext cx="1355034" cy="4221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F15D8E-354A-4BC7-AD47-B0782BB68519}"/>
              </a:ext>
            </a:extLst>
          </p:cNvPr>
          <p:cNvCxnSpPr>
            <a:cxnSpLocks/>
          </p:cNvCxnSpPr>
          <p:nvPr/>
        </p:nvCxnSpPr>
        <p:spPr>
          <a:xfrm flipV="1">
            <a:off x="4424289" y="3646544"/>
            <a:ext cx="1355034" cy="4221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F3D0409-EDE2-4FEC-AB51-90FAB1E65D7B}"/>
              </a:ext>
            </a:extLst>
          </p:cNvPr>
          <p:cNvCxnSpPr>
            <a:cxnSpLocks/>
          </p:cNvCxnSpPr>
          <p:nvPr/>
        </p:nvCxnSpPr>
        <p:spPr>
          <a:xfrm flipV="1">
            <a:off x="4406064" y="4222713"/>
            <a:ext cx="1355034" cy="4221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DB6217-C035-4BC0-B50D-A0FA9F16FCDC}"/>
              </a:ext>
            </a:extLst>
          </p:cNvPr>
          <p:cNvCxnSpPr>
            <a:cxnSpLocks/>
          </p:cNvCxnSpPr>
          <p:nvPr/>
        </p:nvCxnSpPr>
        <p:spPr>
          <a:xfrm flipV="1">
            <a:off x="4417662" y="4743953"/>
            <a:ext cx="1355034" cy="4221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F9BACD-CD8B-4F29-AB2C-5B32AFDA24A2}"/>
              </a:ext>
            </a:extLst>
          </p:cNvPr>
          <p:cNvCxnSpPr>
            <a:cxnSpLocks/>
          </p:cNvCxnSpPr>
          <p:nvPr/>
        </p:nvCxnSpPr>
        <p:spPr>
          <a:xfrm>
            <a:off x="4371279" y="2549430"/>
            <a:ext cx="1361661" cy="9231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715BF88-021D-4EAD-AB5B-928CC9EBEF24}"/>
              </a:ext>
            </a:extLst>
          </p:cNvPr>
          <p:cNvCxnSpPr>
            <a:cxnSpLocks/>
          </p:cNvCxnSpPr>
          <p:nvPr/>
        </p:nvCxnSpPr>
        <p:spPr>
          <a:xfrm>
            <a:off x="4376247" y="3141826"/>
            <a:ext cx="1361661" cy="9231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3D436-03FD-4718-82B6-884EF171FC55}"/>
              </a:ext>
            </a:extLst>
          </p:cNvPr>
          <p:cNvCxnSpPr>
            <a:cxnSpLocks/>
          </p:cNvCxnSpPr>
          <p:nvPr/>
        </p:nvCxnSpPr>
        <p:spPr>
          <a:xfrm>
            <a:off x="4422630" y="3680334"/>
            <a:ext cx="1361661" cy="9231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701B80-BE87-4F7A-ACC1-9867EA51643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157010" y="2976769"/>
            <a:ext cx="1408043" cy="10390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7CAEF97-04A3-48C3-B80B-A8A90572DC60}"/>
              </a:ext>
            </a:extLst>
          </p:cNvPr>
          <p:cNvCxnSpPr>
            <a:cxnSpLocks/>
          </p:cNvCxnSpPr>
          <p:nvPr/>
        </p:nvCxnSpPr>
        <p:spPr>
          <a:xfrm>
            <a:off x="6236522" y="3658960"/>
            <a:ext cx="1361661" cy="9231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1C7B3A-EE92-4D8B-A885-9E89DD02FB4C}"/>
              </a:ext>
            </a:extLst>
          </p:cNvPr>
          <p:cNvCxnSpPr>
            <a:cxnSpLocks/>
          </p:cNvCxnSpPr>
          <p:nvPr/>
        </p:nvCxnSpPr>
        <p:spPr>
          <a:xfrm>
            <a:off x="6269652" y="4225256"/>
            <a:ext cx="1361661" cy="9231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93BD961-310F-41DD-ABCC-73F09B487D9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417661" y="2501929"/>
            <a:ext cx="1422629" cy="15149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18A019-C692-4E8E-BB77-9D062A340A75}"/>
              </a:ext>
            </a:extLst>
          </p:cNvPr>
          <p:cNvCxnSpPr>
            <a:cxnSpLocks/>
            <a:stCxn id="8" idx="5"/>
            <a:endCxn id="22" idx="2"/>
          </p:cNvCxnSpPr>
          <p:nvPr/>
        </p:nvCxnSpPr>
        <p:spPr>
          <a:xfrm>
            <a:off x="4323565" y="3089217"/>
            <a:ext cx="1475636" cy="15788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F3DA44-AC81-48BD-AE80-CF0CBAE4F1E4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4371279" y="4241735"/>
            <a:ext cx="1469011" cy="8796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7847536-86BD-41B2-9ADC-CAF1D7BBBC79}"/>
              </a:ext>
            </a:extLst>
          </p:cNvPr>
          <p:cNvCxnSpPr>
            <a:cxnSpLocks/>
          </p:cNvCxnSpPr>
          <p:nvPr/>
        </p:nvCxnSpPr>
        <p:spPr>
          <a:xfrm flipV="1">
            <a:off x="4324896" y="3739517"/>
            <a:ext cx="1469011" cy="8796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B6B5F53-FF3F-42B9-AB0D-B1959A204CB4}"/>
              </a:ext>
            </a:extLst>
          </p:cNvPr>
          <p:cNvCxnSpPr>
            <a:cxnSpLocks/>
            <a:stCxn id="12" idx="7"/>
            <a:endCxn id="20" idx="3"/>
          </p:cNvCxnSpPr>
          <p:nvPr/>
        </p:nvCxnSpPr>
        <p:spPr>
          <a:xfrm flipV="1">
            <a:off x="4323565" y="3671050"/>
            <a:ext cx="1529977" cy="14171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071516-5978-4CBA-BCC1-BD34D4F79D69}"/>
              </a:ext>
            </a:extLst>
          </p:cNvPr>
          <p:cNvCxnSpPr>
            <a:cxnSpLocks/>
          </p:cNvCxnSpPr>
          <p:nvPr/>
        </p:nvCxnSpPr>
        <p:spPr>
          <a:xfrm flipV="1">
            <a:off x="4384531" y="3109929"/>
            <a:ext cx="1469011" cy="8796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516D58-BDAE-4CBF-9505-C38688A8C896}"/>
              </a:ext>
            </a:extLst>
          </p:cNvPr>
          <p:cNvCxnSpPr>
            <a:cxnSpLocks/>
          </p:cNvCxnSpPr>
          <p:nvPr/>
        </p:nvCxnSpPr>
        <p:spPr>
          <a:xfrm flipV="1">
            <a:off x="4391157" y="3089906"/>
            <a:ext cx="1341783" cy="15433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945247C-7238-4547-8625-D5740CF8D214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4331180" y="2535722"/>
            <a:ext cx="1468021" cy="213233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A66B77D-FB1E-4A52-9DA7-D575B28DE5B7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384531" y="2976769"/>
            <a:ext cx="1401418" cy="7614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9AB3DF1-52DA-450E-9076-3A08F34B25E6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4278517" y="3089217"/>
            <a:ext cx="1561773" cy="19468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B3E4C05-22D0-4D43-8313-C4BF47E47A0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402752" y="4668052"/>
            <a:ext cx="1396449" cy="118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BA8811C-C810-4475-B3B0-84514EF8B90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4404409" y="4121874"/>
            <a:ext cx="1381540" cy="741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D0AE4FD-B8A4-47AC-B963-902E38543685}"/>
              </a:ext>
            </a:extLst>
          </p:cNvPr>
          <p:cNvCxnSpPr>
            <a:cxnSpLocks/>
          </p:cNvCxnSpPr>
          <p:nvPr/>
        </p:nvCxnSpPr>
        <p:spPr>
          <a:xfrm>
            <a:off x="4437538" y="3570205"/>
            <a:ext cx="1381540" cy="741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56DEED4-C9E2-453A-A678-DE64119AA3C7}"/>
              </a:ext>
            </a:extLst>
          </p:cNvPr>
          <p:cNvCxnSpPr>
            <a:cxnSpLocks/>
          </p:cNvCxnSpPr>
          <p:nvPr/>
        </p:nvCxnSpPr>
        <p:spPr>
          <a:xfrm flipV="1">
            <a:off x="6188484" y="2949135"/>
            <a:ext cx="1416326" cy="8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377CBB3-F7F4-4D17-8F9A-954B8D6C5408}"/>
              </a:ext>
            </a:extLst>
          </p:cNvPr>
          <p:cNvCxnSpPr>
            <a:cxnSpLocks/>
            <a:stCxn id="19" idx="6"/>
            <a:endCxn id="17" idx="1"/>
          </p:cNvCxnSpPr>
          <p:nvPr/>
        </p:nvCxnSpPr>
        <p:spPr>
          <a:xfrm>
            <a:off x="6157010" y="2976769"/>
            <a:ext cx="1502141" cy="158051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C7DA15-3261-477C-A892-A7662E437F23}"/>
              </a:ext>
            </a:extLst>
          </p:cNvPr>
          <p:cNvCxnSpPr>
            <a:cxnSpLocks/>
          </p:cNvCxnSpPr>
          <p:nvPr/>
        </p:nvCxnSpPr>
        <p:spPr>
          <a:xfrm>
            <a:off x="6143595" y="3082581"/>
            <a:ext cx="1447962" cy="19652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FD3459F-DDC3-413D-92A0-0951A2E00086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6190140" y="2507384"/>
            <a:ext cx="1455759" cy="9726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ACD50D6-B971-4A3C-9C64-BBDCBF146DD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236522" y="3547454"/>
            <a:ext cx="1355036" cy="3199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2AF1E5-9497-46BB-A664-CE4DF40A16F0}"/>
              </a:ext>
            </a:extLst>
          </p:cNvPr>
          <p:cNvCxnSpPr>
            <a:cxnSpLocks/>
          </p:cNvCxnSpPr>
          <p:nvPr/>
        </p:nvCxnSpPr>
        <p:spPr>
          <a:xfrm>
            <a:off x="6150383" y="3677712"/>
            <a:ext cx="1400086" cy="139435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C7C01A2-E4DE-41D7-8EEB-7D7B927C4DA3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6203392" y="2507384"/>
            <a:ext cx="1442507" cy="16355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D93B49B-BBD7-436C-9778-16C16C9405E4}"/>
              </a:ext>
            </a:extLst>
          </p:cNvPr>
          <p:cNvCxnSpPr>
            <a:cxnSpLocks/>
          </p:cNvCxnSpPr>
          <p:nvPr/>
        </p:nvCxnSpPr>
        <p:spPr>
          <a:xfrm flipV="1">
            <a:off x="6183514" y="3061578"/>
            <a:ext cx="1355035" cy="10841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0BE48DB-2D86-4021-B5E3-4A73EA04B99C}"/>
              </a:ext>
            </a:extLst>
          </p:cNvPr>
          <p:cNvCxnSpPr>
            <a:cxnSpLocks/>
          </p:cNvCxnSpPr>
          <p:nvPr/>
        </p:nvCxnSpPr>
        <p:spPr>
          <a:xfrm flipV="1">
            <a:off x="6223271" y="4134094"/>
            <a:ext cx="1416326" cy="8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5E8F4A5-3E3E-49EB-B3D8-70376B442DF2}"/>
              </a:ext>
            </a:extLst>
          </p:cNvPr>
          <p:cNvCxnSpPr>
            <a:cxnSpLocks/>
          </p:cNvCxnSpPr>
          <p:nvPr/>
        </p:nvCxnSpPr>
        <p:spPr>
          <a:xfrm flipV="1">
            <a:off x="6205045" y="4697662"/>
            <a:ext cx="1416326" cy="8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9649C56-A233-4144-B884-5D4BF05C6BCC}"/>
              </a:ext>
            </a:extLst>
          </p:cNvPr>
          <p:cNvCxnSpPr>
            <a:cxnSpLocks/>
          </p:cNvCxnSpPr>
          <p:nvPr/>
        </p:nvCxnSpPr>
        <p:spPr>
          <a:xfrm flipV="1">
            <a:off x="6193453" y="3673650"/>
            <a:ext cx="1345096" cy="94046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D08FD82-BCA1-49B7-AF47-0E7FD5AB83C2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150382" y="3089217"/>
            <a:ext cx="1508769" cy="151362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B09E2EE-0E7E-4BA5-83BC-79EAAC7A88BA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6147069" y="2507384"/>
            <a:ext cx="1498830" cy="206830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FB0A17A1-A644-4C11-B551-6FFA08C2863A}"/>
              </a:ext>
            </a:extLst>
          </p:cNvPr>
          <p:cNvSpPr/>
          <p:nvPr/>
        </p:nvSpPr>
        <p:spPr>
          <a:xfrm>
            <a:off x="3158706" y="1761723"/>
            <a:ext cx="3405809" cy="4479235"/>
          </a:xfrm>
          <a:prstGeom prst="rect">
            <a:avLst/>
          </a:prstGeom>
          <a:solidFill>
            <a:schemeClr val="accent1">
              <a:alpha val="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145704-E2FF-4A38-9849-C0095B28920A}"/>
              </a:ext>
            </a:extLst>
          </p:cNvPr>
          <p:cNvSpPr/>
          <p:nvPr/>
        </p:nvSpPr>
        <p:spPr>
          <a:xfrm>
            <a:off x="5544097" y="1830915"/>
            <a:ext cx="3405809" cy="4479235"/>
          </a:xfrm>
          <a:prstGeom prst="rect">
            <a:avLst/>
          </a:prstGeom>
          <a:solidFill>
            <a:schemeClr val="accent1">
              <a:alpha val="2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3B299ACC-B449-4EA7-AB38-B91A2395FFDF}"/>
              </a:ext>
            </a:extLst>
          </p:cNvPr>
          <p:cNvSpPr txBox="1"/>
          <p:nvPr/>
        </p:nvSpPr>
        <p:spPr>
          <a:xfrm>
            <a:off x="3795139" y="1818438"/>
            <a:ext cx="130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Encoder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6DA124E-E99E-4654-8FF2-1106C2A99C98}"/>
              </a:ext>
            </a:extLst>
          </p:cNvPr>
          <p:cNvSpPr txBox="1"/>
          <p:nvPr/>
        </p:nvSpPr>
        <p:spPr>
          <a:xfrm>
            <a:off x="7052528" y="1804450"/>
            <a:ext cx="130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Decoder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49A0DA66-72A1-4337-9F7B-70C74C6044FD}"/>
              </a:ext>
            </a:extLst>
          </p:cNvPr>
          <p:cNvSpPr txBox="1"/>
          <p:nvPr/>
        </p:nvSpPr>
        <p:spPr>
          <a:xfrm>
            <a:off x="4861610" y="5584874"/>
            <a:ext cx="39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A80F5D9-E62F-4FBA-926C-DCEE094A314B}"/>
                  </a:ext>
                </a:extLst>
              </p:cNvPr>
              <p:cNvSpPr txBox="1"/>
              <p:nvPr/>
            </p:nvSpPr>
            <p:spPr>
              <a:xfrm>
                <a:off x="6924645" y="5584874"/>
                <a:ext cx="399707" cy="376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A80F5D9-E62F-4FBA-926C-DCEE094A3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45" y="5584874"/>
                <a:ext cx="399707" cy="376193"/>
              </a:xfrm>
              <a:prstGeom prst="rect">
                <a:avLst/>
              </a:prstGeom>
              <a:blipFill>
                <a:blip r:embed="rId2"/>
                <a:stretch>
                  <a:fillRect t="-8065" r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5" name="TextBox 1054">
            <a:extLst>
              <a:ext uri="{FF2B5EF4-FFF2-40B4-BE49-F238E27FC236}">
                <a16:creationId xmlns:a16="http://schemas.microsoft.com/office/drawing/2014/main" id="{DF79ED33-6E61-46CC-A46D-7D707AA1953A}"/>
              </a:ext>
            </a:extLst>
          </p:cNvPr>
          <p:cNvSpPr txBox="1"/>
          <p:nvPr/>
        </p:nvSpPr>
        <p:spPr>
          <a:xfrm>
            <a:off x="5493429" y="6366651"/>
            <a:ext cx="136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A0204" pitchFamily="34" charset="0"/>
              </a:rPr>
              <a:t>Latent view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809433-03F5-49F4-9EB2-0CD0E951CAC9}"/>
              </a:ext>
            </a:extLst>
          </p:cNvPr>
          <p:cNvSpPr txBox="1"/>
          <p:nvPr/>
        </p:nvSpPr>
        <p:spPr>
          <a:xfrm>
            <a:off x="5753147" y="2103243"/>
            <a:ext cx="57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h(x</a:t>
            </a:r>
            <a:r>
              <a:rPr lang="en-US" i="1" baseline="-25000" dirty="0">
                <a:solidFill>
                  <a:schemeClr val="bg1"/>
                </a:solidFill>
              </a:rPr>
              <a:t>i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4BACC-0578-470D-B758-45C47597FBC7}"/>
              </a:ext>
            </a:extLst>
          </p:cNvPr>
          <p:cNvSpPr txBox="1"/>
          <p:nvPr/>
        </p:nvSpPr>
        <p:spPr>
          <a:xfrm>
            <a:off x="177886" y="2039138"/>
            <a:ext cx="2980820" cy="420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Denoising Autoencoder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Sparse Autoencoder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Deep Autoencoder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Contractive Autoencoder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Undercomplete Autoencoder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Convolutional Autoencoder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Variational Autoencoder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</a:b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C57323-80BC-4252-99EE-31E378242C12}"/>
              </a:ext>
            </a:extLst>
          </p:cNvPr>
          <p:cNvSpPr txBox="1"/>
          <p:nvPr/>
        </p:nvSpPr>
        <p:spPr>
          <a:xfrm>
            <a:off x="9319635" y="1874709"/>
            <a:ext cx="2602523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Giảm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số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chiều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dữ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liệu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Phục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hồi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tin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Phát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đồng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Tái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tô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màu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tăng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độ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giải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, 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Giảm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nhiễu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B02AE5-4DF3-4B0E-A10F-78A96143673D}"/>
              </a:ext>
            </a:extLst>
          </p:cNvPr>
          <p:cNvSpPr/>
          <p:nvPr/>
        </p:nvSpPr>
        <p:spPr>
          <a:xfrm>
            <a:off x="164634" y="2089535"/>
            <a:ext cx="2715130" cy="446187"/>
          </a:xfrm>
          <a:prstGeom prst="rect">
            <a:avLst/>
          </a:prstGeom>
          <a:solidFill>
            <a:schemeClr val="accent1">
              <a:alpha val="0"/>
            </a:schemeClr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E8764E-0F2B-4DC6-AE0C-B385851C52AD}"/>
              </a:ext>
            </a:extLst>
          </p:cNvPr>
          <p:cNvSpPr/>
          <p:nvPr/>
        </p:nvSpPr>
        <p:spPr>
          <a:xfrm>
            <a:off x="9309723" y="2371556"/>
            <a:ext cx="2373625" cy="446187"/>
          </a:xfrm>
          <a:prstGeom prst="rect">
            <a:avLst/>
          </a:prstGeom>
          <a:solidFill>
            <a:schemeClr val="accent1">
              <a:alpha val="0"/>
            </a:schemeClr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93511EA-CC0A-4195-8538-51A7919790E0}"/>
              </a:ext>
            </a:extLst>
          </p:cNvPr>
          <p:cNvSpPr/>
          <p:nvPr/>
        </p:nvSpPr>
        <p:spPr>
          <a:xfrm>
            <a:off x="9293131" y="4391017"/>
            <a:ext cx="2373625" cy="446187"/>
          </a:xfrm>
          <a:prstGeom prst="rect">
            <a:avLst/>
          </a:prstGeom>
          <a:solidFill>
            <a:schemeClr val="accent1">
              <a:alpha val="0"/>
            </a:schemeClr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5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2" grpId="0"/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052" grpId="0" animBg="1"/>
      <p:bldP spid="118" grpId="0" animBg="1"/>
      <p:bldP spid="1053" grpId="0"/>
      <p:bldP spid="120" grpId="0"/>
      <p:bldP spid="1054" grpId="0"/>
      <p:bldP spid="122" grpId="0"/>
      <p:bldP spid="1055" grpId="0"/>
      <p:bldP spid="64" grpId="0"/>
      <p:bldP spid="7" grpId="0"/>
      <p:bldP spid="24" grpId="0"/>
      <p:bldP spid="33" grpId="0" animBg="1"/>
      <p:bldP spid="81" grpId="0" animBg="1"/>
      <p:bldP spid="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3638001" y="1032831"/>
            <a:ext cx="531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Denoising Autoencoder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6A2A82-61EC-4148-AE1B-5049CA8ED4C9}"/>
              </a:ext>
            </a:extLst>
          </p:cNvPr>
          <p:cNvSpPr/>
          <p:nvPr/>
        </p:nvSpPr>
        <p:spPr>
          <a:xfrm>
            <a:off x="3553418" y="2599873"/>
            <a:ext cx="1484243" cy="1152939"/>
          </a:xfrm>
          <a:prstGeom prst="rect">
            <a:avLst/>
          </a:prstGeom>
          <a:gradFill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709248-E86C-4334-A3BF-2BAE133D1C18}"/>
              </a:ext>
            </a:extLst>
          </p:cNvPr>
          <p:cNvSpPr/>
          <p:nvPr/>
        </p:nvSpPr>
        <p:spPr>
          <a:xfrm>
            <a:off x="7166065" y="2599873"/>
            <a:ext cx="1484243" cy="1152939"/>
          </a:xfrm>
          <a:prstGeom prst="rect">
            <a:avLst/>
          </a:prstGeom>
          <a:gradFill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BFAAB-7650-4297-83AB-770EED29E612}"/>
              </a:ext>
            </a:extLst>
          </p:cNvPr>
          <p:cNvSpPr/>
          <p:nvPr/>
        </p:nvSpPr>
        <p:spPr>
          <a:xfrm>
            <a:off x="5894364" y="2799472"/>
            <a:ext cx="414998" cy="82773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7113B-C902-4C74-8042-7C43F9F4B26E}"/>
              </a:ext>
            </a:extLst>
          </p:cNvPr>
          <p:cNvSpPr/>
          <p:nvPr/>
        </p:nvSpPr>
        <p:spPr>
          <a:xfrm>
            <a:off x="5929531" y="2823142"/>
            <a:ext cx="189915" cy="215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2A7DC-3D1D-46C4-9F64-0A816BF346BB}"/>
              </a:ext>
            </a:extLst>
          </p:cNvPr>
          <p:cNvSpPr/>
          <p:nvPr/>
        </p:nvSpPr>
        <p:spPr>
          <a:xfrm>
            <a:off x="6119446" y="3038622"/>
            <a:ext cx="196950" cy="215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12E45-4447-4A8F-A11D-CAC66CB281DA}"/>
              </a:ext>
            </a:extLst>
          </p:cNvPr>
          <p:cNvSpPr/>
          <p:nvPr/>
        </p:nvSpPr>
        <p:spPr>
          <a:xfrm>
            <a:off x="5929531" y="3235549"/>
            <a:ext cx="189915" cy="215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2CBA4F-0C84-47CB-81F8-D07B59B9F4BB}"/>
              </a:ext>
            </a:extLst>
          </p:cNvPr>
          <p:cNvSpPr/>
          <p:nvPr/>
        </p:nvSpPr>
        <p:spPr>
          <a:xfrm>
            <a:off x="5922497" y="3411721"/>
            <a:ext cx="189915" cy="215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712516-7EB4-4D80-BAC4-636F5F9A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99" y="2636867"/>
            <a:ext cx="1198914" cy="1152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000C00-C6E1-4674-BC7A-069D6543D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075" y="2599873"/>
            <a:ext cx="1114099" cy="11529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3905BF-D24D-4793-8164-4CCF32037DC5}"/>
              </a:ext>
            </a:extLst>
          </p:cNvPr>
          <p:cNvCxnSpPr>
            <a:cxnSpLocks/>
          </p:cNvCxnSpPr>
          <p:nvPr/>
        </p:nvCxnSpPr>
        <p:spPr>
          <a:xfrm>
            <a:off x="2807996" y="3213337"/>
            <a:ext cx="745422" cy="0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18D55A-7892-4301-BECF-816A489C6C37}"/>
              </a:ext>
            </a:extLst>
          </p:cNvPr>
          <p:cNvCxnSpPr>
            <a:cxnSpLocks/>
          </p:cNvCxnSpPr>
          <p:nvPr/>
        </p:nvCxnSpPr>
        <p:spPr>
          <a:xfrm>
            <a:off x="6420643" y="3254102"/>
            <a:ext cx="745422" cy="0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5132ED-12C3-4392-AA4D-DA56A27171FF}"/>
              </a:ext>
            </a:extLst>
          </p:cNvPr>
          <p:cNvCxnSpPr>
            <a:cxnSpLocks/>
          </p:cNvCxnSpPr>
          <p:nvPr/>
        </p:nvCxnSpPr>
        <p:spPr>
          <a:xfrm>
            <a:off x="8718185" y="3205691"/>
            <a:ext cx="745422" cy="0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DA810-5968-42B9-86B0-9DD6076117E9}"/>
              </a:ext>
            </a:extLst>
          </p:cNvPr>
          <p:cNvCxnSpPr>
            <a:cxnSpLocks/>
          </p:cNvCxnSpPr>
          <p:nvPr/>
        </p:nvCxnSpPr>
        <p:spPr>
          <a:xfrm>
            <a:off x="5037661" y="3234418"/>
            <a:ext cx="745422" cy="0"/>
          </a:xfrm>
          <a:prstGeom prst="straightConnector1">
            <a:avLst/>
          </a:prstGeom>
          <a:ln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B92B90-6504-4AEB-B03B-4980C3D53FCD}"/>
              </a:ext>
            </a:extLst>
          </p:cNvPr>
          <p:cNvSpPr txBox="1"/>
          <p:nvPr/>
        </p:nvSpPr>
        <p:spPr>
          <a:xfrm>
            <a:off x="1478449" y="4093988"/>
            <a:ext cx="176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Noisy input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6D080D-9A98-4100-9BC9-92E8450F17DD}"/>
              </a:ext>
            </a:extLst>
          </p:cNvPr>
          <p:cNvSpPr txBox="1"/>
          <p:nvPr/>
        </p:nvSpPr>
        <p:spPr>
          <a:xfrm>
            <a:off x="5171888" y="3958265"/>
            <a:ext cx="209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Compressed representation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62BB69-6C45-42E2-9320-5BE6F01657A2}"/>
              </a:ext>
            </a:extLst>
          </p:cNvPr>
          <p:cNvSpPr txBox="1"/>
          <p:nvPr/>
        </p:nvSpPr>
        <p:spPr>
          <a:xfrm>
            <a:off x="9090896" y="3958265"/>
            <a:ext cx="209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DENOISED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0EAE59-1D9E-459B-BFE1-333C4C6E7F04}"/>
              </a:ext>
            </a:extLst>
          </p:cNvPr>
          <p:cNvSpPr txBox="1"/>
          <p:nvPr/>
        </p:nvSpPr>
        <p:spPr>
          <a:xfrm>
            <a:off x="8074855" y="5244014"/>
            <a:ext cx="3770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Loss function: Mean squared error or cross entropy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9405E-BEE6-4A58-B0BA-1C79AFD4F892}"/>
              </a:ext>
            </a:extLst>
          </p:cNvPr>
          <p:cNvSpPr txBox="1"/>
          <p:nvPr/>
        </p:nvSpPr>
        <p:spPr>
          <a:xfrm>
            <a:off x="4798087" y="5263697"/>
            <a:ext cx="2438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Optimizer: SGD with mini batch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CB344-CC0E-4BCF-B086-91B8F37FE76C}"/>
              </a:ext>
            </a:extLst>
          </p:cNvPr>
          <p:cNvSpPr txBox="1"/>
          <p:nvPr/>
        </p:nvSpPr>
        <p:spPr>
          <a:xfrm>
            <a:off x="1125415" y="5244014"/>
            <a:ext cx="245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Noise: Gaussian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EED1D8E1-B9B0-4F05-A491-84CD820C9AEE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E92EECD8-2B3C-4C89-9FB5-2F53D0872DA0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57A4BE-411F-4F3E-8E99-9AB9D5FCDB91}"/>
              </a:ext>
            </a:extLst>
          </p:cNvPr>
          <p:cNvSpPr txBox="1"/>
          <p:nvPr/>
        </p:nvSpPr>
        <p:spPr>
          <a:xfrm>
            <a:off x="0" y="741458"/>
            <a:ext cx="2879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Cơ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sở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lý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thuyết</a:t>
            </a:r>
            <a:endParaRPr lang="ko-KR" altLang="en-US" sz="2400" b="1" dirty="0">
              <a:solidFill>
                <a:prstClr val="white"/>
              </a:solidFill>
              <a:latin typeface="Baskerville Old Face" panose="02020602080505020303" pitchFamily="18" charset="0"/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0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 animBg="1"/>
      <p:bldP spid="7" grpId="0" animBg="1"/>
      <p:bldP spid="9" grpId="0" animBg="1"/>
      <p:bldP spid="11" grpId="0" animBg="1"/>
      <p:bldP spid="13" grpId="0" animBg="1"/>
      <p:bldP spid="14" grpId="0" animBg="1"/>
      <p:bldP spid="25" grpId="0"/>
      <p:bldP spid="30" grpId="0"/>
      <p:bldP spid="31" grpId="0"/>
      <p:bldP spid="10" grpId="0"/>
      <p:bldP spid="12" grpId="0"/>
      <p:bldP spid="15" grpId="0"/>
      <p:bldP spid="29" grpId="0" animBg="1"/>
      <p:bldP spid="32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20952F-EC9A-418D-A9BF-3E74CC6A1FDF}"/>
              </a:ext>
            </a:extLst>
          </p:cNvPr>
          <p:cNvSpPr txBox="1"/>
          <p:nvPr/>
        </p:nvSpPr>
        <p:spPr>
          <a:xfrm>
            <a:off x="8189844" y="3988904"/>
            <a:ext cx="4002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Denoising Autoencoder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model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E29933A-CEBB-4720-8AD4-333D4A635B16}"/>
              </a:ext>
            </a:extLst>
          </p:cNvPr>
          <p:cNvSpPr/>
          <p:nvPr/>
        </p:nvSpPr>
        <p:spPr>
          <a:xfrm>
            <a:off x="3193774" y="3988904"/>
            <a:ext cx="1012466" cy="461665"/>
          </a:xfrm>
          <a:prstGeom prst="rightArrow">
            <a:avLst/>
          </a:prstGeom>
          <a:solidFill>
            <a:srgbClr val="FFCC00">
              <a:alpha val="7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A8B3A4D-A507-496B-B175-AB2861E46F25}"/>
              </a:ext>
            </a:extLst>
          </p:cNvPr>
          <p:cNvSpPr/>
          <p:nvPr/>
        </p:nvSpPr>
        <p:spPr>
          <a:xfrm>
            <a:off x="7474227" y="3988904"/>
            <a:ext cx="715618" cy="461665"/>
          </a:xfrm>
          <a:prstGeom prst="rightArrow">
            <a:avLst/>
          </a:prstGeom>
          <a:solidFill>
            <a:srgbClr val="FFCC00">
              <a:alpha val="7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123AED-3590-4839-AD1E-661261D42528}"/>
              </a:ext>
            </a:extLst>
          </p:cNvPr>
          <p:cNvSpPr txBox="1"/>
          <p:nvPr/>
        </p:nvSpPr>
        <p:spPr>
          <a:xfrm>
            <a:off x="3072364" y="3616055"/>
            <a:ext cx="164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Noise injection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9CCE0F-C210-4AD8-8457-223A3823BA4B}"/>
              </a:ext>
            </a:extLst>
          </p:cNvPr>
          <p:cNvSpPr txBox="1"/>
          <p:nvPr/>
        </p:nvSpPr>
        <p:spPr>
          <a:xfrm>
            <a:off x="4206240" y="2121788"/>
            <a:ext cx="400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DỮ </a:t>
            </a:r>
            <a:r>
              <a:rPr 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b="1" i="1" dirty="0">
                <a:solidFill>
                  <a:schemeClr val="bg1"/>
                </a:solidFill>
              </a:rPr>
              <a:t> ĐẦU VÀO CHO MÔ HÌNH DAE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64F57-8B78-4B9F-8289-8A2C0A10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3682"/>
            <a:ext cx="3072363" cy="2872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FC49D-DB0E-40C3-A3D6-FA4E5985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20" y="2720860"/>
            <a:ext cx="2914406" cy="2934930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18AACD9-60F9-450D-81A6-C1199C5F8D13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585FD4F-93C7-4714-AC38-2DACFA31DD47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C7CE4-AAAA-49D5-BA92-DDC9A38F8847}"/>
              </a:ext>
            </a:extLst>
          </p:cNvPr>
          <p:cNvSpPr txBox="1"/>
          <p:nvPr/>
        </p:nvSpPr>
        <p:spPr>
          <a:xfrm>
            <a:off x="0" y="741458"/>
            <a:ext cx="2879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Cơ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sở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lý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thuyết</a:t>
            </a:r>
            <a:endParaRPr lang="ko-KR" altLang="en-US" sz="2400" b="1" dirty="0">
              <a:solidFill>
                <a:prstClr val="white"/>
              </a:solidFill>
              <a:latin typeface="Baskerville Old Face" panose="02020602080505020303" pitchFamily="18" charset="0"/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7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  <p:bldP spid="23" grpId="0"/>
      <p:bldP spid="24" grpId="0"/>
      <p:bldP spid="12" grpId="0" animBg="1"/>
      <p:bldP spid="1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A9CCE0F-C210-4AD8-8457-223A3823BA4B}"/>
              </a:ext>
            </a:extLst>
          </p:cNvPr>
          <p:cNvSpPr txBox="1"/>
          <p:nvPr/>
        </p:nvSpPr>
        <p:spPr>
          <a:xfrm>
            <a:off x="4206241" y="2121788"/>
            <a:ext cx="375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HIỆU CHỈNH TÍN HIỆU BỊ MÉO DẠNG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3110D-2B4D-43B1-9D1E-DA152E8E1E93}"/>
              </a:ext>
            </a:extLst>
          </p:cNvPr>
          <p:cNvSpPr txBox="1"/>
          <p:nvPr/>
        </p:nvSpPr>
        <p:spPr>
          <a:xfrm>
            <a:off x="3492360" y="3675254"/>
            <a:ext cx="66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DAE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A182ADB-D245-4C17-9156-77621E5AFEEE}"/>
              </a:ext>
            </a:extLst>
          </p:cNvPr>
          <p:cNvSpPr/>
          <p:nvPr/>
        </p:nvSpPr>
        <p:spPr>
          <a:xfrm>
            <a:off x="3492360" y="4094564"/>
            <a:ext cx="762513" cy="461665"/>
          </a:xfrm>
          <a:prstGeom prst="rightArrow">
            <a:avLst/>
          </a:prstGeom>
          <a:solidFill>
            <a:srgbClr val="FFCC00">
              <a:alpha val="7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509FC0F-5ADF-4BE6-9E35-1FDC3C39A599}"/>
              </a:ext>
            </a:extLst>
          </p:cNvPr>
          <p:cNvSpPr/>
          <p:nvPr/>
        </p:nvSpPr>
        <p:spPr>
          <a:xfrm>
            <a:off x="8011137" y="4086465"/>
            <a:ext cx="762513" cy="461665"/>
          </a:xfrm>
          <a:prstGeom prst="rightArrow">
            <a:avLst/>
          </a:prstGeom>
          <a:solidFill>
            <a:srgbClr val="FFCC00">
              <a:alpha val="7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B051D2-EDD0-48CD-8FB0-8947AC27BEC1}"/>
              </a:ext>
            </a:extLst>
          </p:cNvPr>
          <p:cNvSpPr txBox="1"/>
          <p:nvPr/>
        </p:nvSpPr>
        <p:spPr>
          <a:xfrm>
            <a:off x="7931524" y="3754876"/>
            <a:ext cx="92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F2BF3F-F80F-4C9D-A8E2-35A63EDD3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" y="2709195"/>
            <a:ext cx="3338739" cy="3132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773085-5795-41B3-941E-BA859630B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80" y="2646460"/>
            <a:ext cx="3596826" cy="3195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07E0F5-CEC7-4769-B3DD-6CAAA2149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592" y="2709194"/>
            <a:ext cx="3176964" cy="3132445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8A5C16D8-3AEA-407E-8426-7CBA6F332CDA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902CC30-1D7B-4E5D-8F0A-7EC7823682D7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E5DC0-E537-4BB1-A024-76180E1C0A07}"/>
              </a:ext>
            </a:extLst>
          </p:cNvPr>
          <p:cNvSpPr txBox="1"/>
          <p:nvPr/>
        </p:nvSpPr>
        <p:spPr>
          <a:xfrm>
            <a:off x="0" y="741458"/>
            <a:ext cx="2879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Cơ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sở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lý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thuyết</a:t>
            </a:r>
            <a:endParaRPr lang="ko-KR" altLang="en-US" sz="2400" b="1" dirty="0">
              <a:solidFill>
                <a:prstClr val="white"/>
              </a:solidFill>
              <a:latin typeface="Baskerville Old Face" panose="02020602080505020303" pitchFamily="18" charset="0"/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5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25" grpId="0" animBg="1"/>
      <p:bldP spid="26" grpId="0" animBg="1"/>
      <p:bldP spid="27" grpId="0"/>
      <p:bldP spid="13" grpId="0" animBg="1"/>
      <p:bldP spid="15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2461731" y="1256565"/>
            <a:ext cx="72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Algerian" panose="04020705040A02060702" pitchFamily="82" charset="0"/>
              </a:rPr>
              <a:t>Xung</a:t>
            </a:r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 Lorentz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391613B-BEC1-49DC-B5E6-3AA331A9C72C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9FA6E4-DDFD-405A-B70A-6368BEC42DC8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C79DE-A166-448A-8205-B692B136C2D1}"/>
              </a:ext>
            </a:extLst>
          </p:cNvPr>
          <p:cNvSpPr txBox="1"/>
          <p:nvPr/>
        </p:nvSpPr>
        <p:spPr>
          <a:xfrm>
            <a:off x="0" y="741458"/>
            <a:ext cx="2879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Cơ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sở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lý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thuyết</a:t>
            </a:r>
            <a:endParaRPr lang="ko-KR" altLang="en-US" sz="2400" b="1" dirty="0">
              <a:solidFill>
                <a:prstClr val="white"/>
              </a:solidFill>
              <a:latin typeface="Baskerville Old Face" panose="02020602080505020303" pitchFamily="18" charset="0"/>
              <a:ea typeface="Arial Unicode MS"/>
              <a:cs typeface="Arial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8B0619D-99CE-4AED-BD98-9CAF9E992271}"/>
              </a:ext>
            </a:extLst>
          </p:cNvPr>
          <p:cNvSpPr/>
          <p:nvPr/>
        </p:nvSpPr>
        <p:spPr>
          <a:xfrm>
            <a:off x="3211919" y="2661858"/>
            <a:ext cx="5545767" cy="2815434"/>
          </a:xfrm>
          <a:custGeom>
            <a:avLst/>
            <a:gdLst>
              <a:gd name="connsiteX0" fmla="*/ 0 w 5516277"/>
              <a:gd name="connsiteY0" fmla="*/ 2851358 h 2857733"/>
              <a:gd name="connsiteX1" fmla="*/ 1046922 w 5516277"/>
              <a:gd name="connsiteY1" fmla="*/ 2732089 h 2857733"/>
              <a:gd name="connsiteX2" fmla="*/ 1868557 w 5516277"/>
              <a:gd name="connsiteY2" fmla="*/ 2268262 h 2857733"/>
              <a:gd name="connsiteX3" fmla="*/ 2279374 w 5516277"/>
              <a:gd name="connsiteY3" fmla="*/ 1274349 h 2857733"/>
              <a:gd name="connsiteX4" fmla="*/ 2570922 w 5516277"/>
              <a:gd name="connsiteY4" fmla="*/ 240680 h 2857733"/>
              <a:gd name="connsiteX5" fmla="*/ 2650435 w 5516277"/>
              <a:gd name="connsiteY5" fmla="*/ 15393 h 2857733"/>
              <a:gd name="connsiteX6" fmla="*/ 2756452 w 5516277"/>
              <a:gd name="connsiteY6" fmla="*/ 121410 h 2857733"/>
              <a:gd name="connsiteX7" fmla="*/ 2994992 w 5516277"/>
              <a:gd name="connsiteY7" fmla="*/ 929793 h 2857733"/>
              <a:gd name="connsiteX8" fmla="*/ 3339548 w 5516277"/>
              <a:gd name="connsiteY8" fmla="*/ 2029723 h 2857733"/>
              <a:gd name="connsiteX9" fmla="*/ 3829879 w 5516277"/>
              <a:gd name="connsiteY9" fmla="*/ 2559810 h 2857733"/>
              <a:gd name="connsiteX10" fmla="*/ 4598505 w 5516277"/>
              <a:gd name="connsiteY10" fmla="*/ 2785097 h 2857733"/>
              <a:gd name="connsiteX11" fmla="*/ 5446644 w 5516277"/>
              <a:gd name="connsiteY11" fmla="*/ 2851358 h 2857733"/>
              <a:gd name="connsiteX12" fmla="*/ 5406887 w 5516277"/>
              <a:gd name="connsiteY12" fmla="*/ 2851358 h 285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16277" h="2857733">
                <a:moveTo>
                  <a:pt x="0" y="2851358"/>
                </a:moveTo>
                <a:cubicBezTo>
                  <a:pt x="367748" y="2840315"/>
                  <a:pt x="735496" y="2829272"/>
                  <a:pt x="1046922" y="2732089"/>
                </a:cubicBezTo>
                <a:cubicBezTo>
                  <a:pt x="1358348" y="2634906"/>
                  <a:pt x="1663148" y="2511219"/>
                  <a:pt x="1868557" y="2268262"/>
                </a:cubicBezTo>
                <a:cubicBezTo>
                  <a:pt x="2073966" y="2025305"/>
                  <a:pt x="2162313" y="1612279"/>
                  <a:pt x="2279374" y="1274349"/>
                </a:cubicBezTo>
                <a:cubicBezTo>
                  <a:pt x="2396435" y="936419"/>
                  <a:pt x="2509079" y="450506"/>
                  <a:pt x="2570922" y="240680"/>
                </a:cubicBezTo>
                <a:cubicBezTo>
                  <a:pt x="2632765" y="30854"/>
                  <a:pt x="2619513" y="35271"/>
                  <a:pt x="2650435" y="15393"/>
                </a:cubicBezTo>
                <a:cubicBezTo>
                  <a:pt x="2681357" y="-4485"/>
                  <a:pt x="2699026" y="-30990"/>
                  <a:pt x="2756452" y="121410"/>
                </a:cubicBezTo>
                <a:cubicBezTo>
                  <a:pt x="2813878" y="273810"/>
                  <a:pt x="2897809" y="611741"/>
                  <a:pt x="2994992" y="929793"/>
                </a:cubicBezTo>
                <a:cubicBezTo>
                  <a:pt x="3092175" y="1247845"/>
                  <a:pt x="3200400" y="1758053"/>
                  <a:pt x="3339548" y="2029723"/>
                </a:cubicBezTo>
                <a:cubicBezTo>
                  <a:pt x="3478696" y="2301393"/>
                  <a:pt x="3620053" y="2433914"/>
                  <a:pt x="3829879" y="2559810"/>
                </a:cubicBezTo>
                <a:cubicBezTo>
                  <a:pt x="4039705" y="2685706"/>
                  <a:pt x="4329044" y="2736506"/>
                  <a:pt x="4598505" y="2785097"/>
                </a:cubicBezTo>
                <a:cubicBezTo>
                  <a:pt x="4867966" y="2833688"/>
                  <a:pt x="5311914" y="2840315"/>
                  <a:pt x="5446644" y="2851358"/>
                </a:cubicBezTo>
                <a:cubicBezTo>
                  <a:pt x="5581374" y="2862401"/>
                  <a:pt x="5494130" y="2856879"/>
                  <a:pt x="5406887" y="2851358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05F253-C18C-432D-A61A-39A4B9AAF9A4}"/>
              </a:ext>
            </a:extLst>
          </p:cNvPr>
          <p:cNvCxnSpPr/>
          <p:nvPr/>
        </p:nvCxnSpPr>
        <p:spPr>
          <a:xfrm>
            <a:off x="2579449" y="5626234"/>
            <a:ext cx="712967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7514F8-E569-4D01-97EE-2C418FE135F4}"/>
              </a:ext>
            </a:extLst>
          </p:cNvPr>
          <p:cNvCxnSpPr>
            <a:cxnSpLocks/>
          </p:cNvCxnSpPr>
          <p:nvPr/>
        </p:nvCxnSpPr>
        <p:spPr>
          <a:xfrm flipH="1" flipV="1">
            <a:off x="5865990" y="2066450"/>
            <a:ext cx="107702" cy="379832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871D8C-B8A0-466B-9FD4-FB8C740BF3F8}"/>
              </a:ext>
            </a:extLst>
          </p:cNvPr>
          <p:cNvCxnSpPr/>
          <p:nvPr/>
        </p:nvCxnSpPr>
        <p:spPr>
          <a:xfrm>
            <a:off x="5377936" y="5559973"/>
            <a:ext cx="0" cy="1192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9745BD-B4F9-433D-BB98-4986DF3D6FF7}"/>
              </a:ext>
            </a:extLst>
          </p:cNvPr>
          <p:cNvCxnSpPr>
            <a:cxnSpLocks/>
          </p:cNvCxnSpPr>
          <p:nvPr/>
        </p:nvCxnSpPr>
        <p:spPr>
          <a:xfrm>
            <a:off x="4774962" y="5566599"/>
            <a:ext cx="0" cy="1192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5E4457-136D-4ECE-B661-BBD454BE2229}"/>
              </a:ext>
            </a:extLst>
          </p:cNvPr>
          <p:cNvCxnSpPr>
            <a:cxnSpLocks/>
          </p:cNvCxnSpPr>
          <p:nvPr/>
        </p:nvCxnSpPr>
        <p:spPr>
          <a:xfrm>
            <a:off x="4241980" y="5566599"/>
            <a:ext cx="0" cy="1192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168457-08F1-48BD-81AF-69BF3A48E2AB}"/>
              </a:ext>
            </a:extLst>
          </p:cNvPr>
          <p:cNvCxnSpPr>
            <a:cxnSpLocks/>
          </p:cNvCxnSpPr>
          <p:nvPr/>
        </p:nvCxnSpPr>
        <p:spPr>
          <a:xfrm>
            <a:off x="3690637" y="5559972"/>
            <a:ext cx="0" cy="1192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9807A1-C54E-4EE9-9FE1-9C9C2434344A}"/>
              </a:ext>
            </a:extLst>
          </p:cNvPr>
          <p:cNvCxnSpPr/>
          <p:nvPr/>
        </p:nvCxnSpPr>
        <p:spPr>
          <a:xfrm>
            <a:off x="8286789" y="5553346"/>
            <a:ext cx="0" cy="1192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86F91F-4384-4834-9879-F06F5D3F4504}"/>
              </a:ext>
            </a:extLst>
          </p:cNvPr>
          <p:cNvCxnSpPr>
            <a:cxnSpLocks/>
          </p:cNvCxnSpPr>
          <p:nvPr/>
        </p:nvCxnSpPr>
        <p:spPr>
          <a:xfrm>
            <a:off x="7710320" y="5559972"/>
            <a:ext cx="0" cy="1192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32E51A-06CA-43C4-91C3-1F38E0C3A47A}"/>
              </a:ext>
            </a:extLst>
          </p:cNvPr>
          <p:cNvCxnSpPr>
            <a:cxnSpLocks/>
          </p:cNvCxnSpPr>
          <p:nvPr/>
        </p:nvCxnSpPr>
        <p:spPr>
          <a:xfrm>
            <a:off x="7150833" y="5559972"/>
            <a:ext cx="0" cy="1192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F277D7-1FE9-4911-85E3-3F7872798EEF}"/>
              </a:ext>
            </a:extLst>
          </p:cNvPr>
          <p:cNvCxnSpPr>
            <a:cxnSpLocks/>
          </p:cNvCxnSpPr>
          <p:nvPr/>
        </p:nvCxnSpPr>
        <p:spPr>
          <a:xfrm>
            <a:off x="6559733" y="5553346"/>
            <a:ext cx="0" cy="1192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709D4F-788C-43AC-AAC5-C2AB9F4C0234}"/>
              </a:ext>
            </a:extLst>
          </p:cNvPr>
          <p:cNvCxnSpPr>
            <a:cxnSpLocks/>
          </p:cNvCxnSpPr>
          <p:nvPr/>
        </p:nvCxnSpPr>
        <p:spPr>
          <a:xfrm>
            <a:off x="5893228" y="5162246"/>
            <a:ext cx="1345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FA70FF-00AA-4B08-BCC2-458BB2941927}"/>
              </a:ext>
            </a:extLst>
          </p:cNvPr>
          <p:cNvCxnSpPr>
            <a:cxnSpLocks/>
          </p:cNvCxnSpPr>
          <p:nvPr/>
        </p:nvCxnSpPr>
        <p:spPr>
          <a:xfrm>
            <a:off x="5865990" y="4664801"/>
            <a:ext cx="1345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AA5D6A9-5E42-47B8-8CA3-C72D806EBB7D}"/>
              </a:ext>
            </a:extLst>
          </p:cNvPr>
          <p:cNvCxnSpPr>
            <a:cxnSpLocks/>
          </p:cNvCxnSpPr>
          <p:nvPr/>
        </p:nvCxnSpPr>
        <p:spPr>
          <a:xfrm>
            <a:off x="5865990" y="4165978"/>
            <a:ext cx="1345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D43706-DC8F-4B27-B346-7CA31BA51CAA}"/>
              </a:ext>
            </a:extLst>
          </p:cNvPr>
          <p:cNvCxnSpPr>
            <a:cxnSpLocks/>
          </p:cNvCxnSpPr>
          <p:nvPr/>
        </p:nvCxnSpPr>
        <p:spPr>
          <a:xfrm>
            <a:off x="5835542" y="3669022"/>
            <a:ext cx="1345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AE8341-3D6D-4E8B-AD62-733DA32CEAA6}"/>
              </a:ext>
            </a:extLst>
          </p:cNvPr>
          <p:cNvCxnSpPr>
            <a:cxnSpLocks/>
          </p:cNvCxnSpPr>
          <p:nvPr/>
        </p:nvCxnSpPr>
        <p:spPr>
          <a:xfrm>
            <a:off x="5825970" y="3158813"/>
            <a:ext cx="1345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5CEBB7-C6C0-4427-A9AB-F5DFE5A0C9AC}"/>
              </a:ext>
            </a:extLst>
          </p:cNvPr>
          <p:cNvCxnSpPr>
            <a:cxnSpLocks/>
          </p:cNvCxnSpPr>
          <p:nvPr/>
        </p:nvCxnSpPr>
        <p:spPr>
          <a:xfrm>
            <a:off x="5807777" y="2595596"/>
            <a:ext cx="1345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F87755D-611B-445F-9A6C-8F24F3F4E49B}"/>
              </a:ext>
            </a:extLst>
          </p:cNvPr>
          <p:cNvSpPr txBox="1"/>
          <p:nvPr/>
        </p:nvSpPr>
        <p:spPr>
          <a:xfrm>
            <a:off x="5878712" y="2382588"/>
            <a:ext cx="28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92DC1D-7B3C-43EF-BD6D-B7C02C0B8313}"/>
              </a:ext>
            </a:extLst>
          </p:cNvPr>
          <p:cNvSpPr txBox="1"/>
          <p:nvPr/>
        </p:nvSpPr>
        <p:spPr>
          <a:xfrm>
            <a:off x="6001929" y="5619607"/>
            <a:ext cx="28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06CAE2-D58C-406A-9F83-85A45F18D494}"/>
              </a:ext>
            </a:extLst>
          </p:cNvPr>
          <p:cNvSpPr txBox="1"/>
          <p:nvPr/>
        </p:nvSpPr>
        <p:spPr>
          <a:xfrm>
            <a:off x="9307052" y="5632862"/>
            <a:ext cx="28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2027E6-48BC-4D3F-B404-D1B676AF2508}"/>
                  </a:ext>
                </a:extLst>
              </p:cNvPr>
              <p:cNvSpPr txBox="1"/>
              <p:nvPr/>
            </p:nvSpPr>
            <p:spPr>
              <a:xfrm>
                <a:off x="6096000" y="1995584"/>
                <a:ext cx="1031519" cy="6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2027E6-48BC-4D3F-B404-D1B676AF2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5584"/>
                <a:ext cx="1031519" cy="617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/>
      <p:bldP spid="5" grpId="0" animBg="1"/>
      <p:bldP spid="44" grpId="0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2461731" y="1256565"/>
            <a:ext cx="72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Algerian" panose="04020705040A02060702" pitchFamily="82" charset="0"/>
              </a:rPr>
              <a:t>FRAming</a:t>
            </a:r>
            <a:endParaRPr lang="en-US" sz="32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391613B-BEC1-49DC-B5E6-3AA331A9C72C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9FA6E4-DDFD-405A-B70A-6368BEC42DC8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C79DE-A166-448A-8205-B692B136C2D1}"/>
              </a:ext>
            </a:extLst>
          </p:cNvPr>
          <p:cNvSpPr txBox="1"/>
          <p:nvPr/>
        </p:nvSpPr>
        <p:spPr>
          <a:xfrm>
            <a:off x="0" y="741458"/>
            <a:ext cx="2879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Cơ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sở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lý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thuyết</a:t>
            </a:r>
            <a:endParaRPr lang="ko-KR" altLang="en-US" sz="2400" b="1" dirty="0">
              <a:solidFill>
                <a:prstClr val="white"/>
              </a:solidFill>
              <a:latin typeface="Baskerville Old Face" panose="02020602080505020303" pitchFamily="18" charset="0"/>
              <a:ea typeface="Arial Unicode MS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46E3B-4567-4DA1-A2DC-F03068B4A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12" y="2642245"/>
            <a:ext cx="3704181" cy="3175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1B977-2CC6-4A43-BB4A-EDE4DC733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784" y="2642246"/>
            <a:ext cx="3704181" cy="30671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D8469D-AB1E-4050-ACA8-1FF58266D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" y="2632096"/>
            <a:ext cx="3063531" cy="31851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6599C1-28A6-4B3A-8A7B-914F014FEB33}"/>
              </a:ext>
            </a:extLst>
          </p:cNvPr>
          <p:cNvSpPr txBox="1"/>
          <p:nvPr/>
        </p:nvSpPr>
        <p:spPr>
          <a:xfrm>
            <a:off x="5470132" y="6034768"/>
            <a:ext cx="11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100kbps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7DCA6-2C53-4FE5-9E8A-650854D56040}"/>
              </a:ext>
            </a:extLst>
          </p:cNvPr>
          <p:cNvSpPr txBox="1"/>
          <p:nvPr/>
        </p:nvSpPr>
        <p:spPr>
          <a:xfrm>
            <a:off x="1472129" y="6014157"/>
            <a:ext cx="11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250kbps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CF62F7-9BDC-4857-A24E-15EFFDFF85A8}"/>
              </a:ext>
            </a:extLst>
          </p:cNvPr>
          <p:cNvSpPr txBox="1"/>
          <p:nvPr/>
        </p:nvSpPr>
        <p:spPr>
          <a:xfrm>
            <a:off x="9820018" y="6002502"/>
            <a:ext cx="11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200kbps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0A2B1-326E-43BC-94A4-3DA1397B1E36}"/>
              </a:ext>
            </a:extLst>
          </p:cNvPr>
          <p:cNvSpPr txBox="1"/>
          <p:nvPr/>
        </p:nvSpPr>
        <p:spPr>
          <a:xfrm>
            <a:off x="3580365" y="2332383"/>
            <a:ext cx="503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Đánh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giá</a:t>
            </a:r>
            <a:r>
              <a:rPr lang="en-US" b="1" i="1" dirty="0">
                <a:solidFill>
                  <a:schemeClr val="bg1"/>
                </a:solidFill>
              </a:rPr>
              <a:t> feature importance </a:t>
            </a:r>
            <a:r>
              <a:rPr lang="en-US" b="1" i="1" dirty="0" err="1">
                <a:solidFill>
                  <a:schemeClr val="bg1"/>
                </a:solidFill>
              </a:rPr>
              <a:t>bằng</a:t>
            </a:r>
            <a:r>
              <a:rPr lang="en-US" b="1" i="1" dirty="0">
                <a:solidFill>
                  <a:schemeClr val="bg1"/>
                </a:solidFill>
              </a:rPr>
              <a:t>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0783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/>
      <p:bldP spid="17" grpId="0"/>
      <p:bldP spid="18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2461731" y="1256565"/>
            <a:ext cx="72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Algerian" panose="04020705040A02060702" pitchFamily="82" charset="0"/>
              </a:rPr>
              <a:t>FRAming</a:t>
            </a:r>
            <a:endParaRPr lang="en-US" sz="32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391613B-BEC1-49DC-B5E6-3AA331A9C72C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9FA6E4-DDFD-405A-B70A-6368BEC42DC8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C79DE-A166-448A-8205-B692B136C2D1}"/>
              </a:ext>
            </a:extLst>
          </p:cNvPr>
          <p:cNvSpPr txBox="1"/>
          <p:nvPr/>
        </p:nvSpPr>
        <p:spPr>
          <a:xfrm>
            <a:off x="0" y="741458"/>
            <a:ext cx="2879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Cơ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sở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lý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thuyết</a:t>
            </a:r>
            <a:endParaRPr lang="ko-KR" altLang="en-US" sz="2400" b="1" dirty="0">
              <a:solidFill>
                <a:prstClr val="white"/>
              </a:solidFill>
              <a:latin typeface="Baskerville Old Face" panose="02020602080505020303" pitchFamily="18" charset="0"/>
              <a:ea typeface="Arial Unicode MS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C723DD-0EBA-4877-A567-8B830979E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30" y="1892048"/>
            <a:ext cx="8945217" cy="43891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6DF33D-BE53-4D5E-93C4-B60AD8F40E95}"/>
              </a:ext>
            </a:extLst>
          </p:cNvPr>
          <p:cNvSpPr/>
          <p:nvPr/>
        </p:nvSpPr>
        <p:spPr>
          <a:xfrm>
            <a:off x="3644348" y="2411896"/>
            <a:ext cx="795130" cy="337930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DF2299-3D15-4337-BB0E-32BF95493D48}"/>
              </a:ext>
            </a:extLst>
          </p:cNvPr>
          <p:cNvSpPr/>
          <p:nvPr/>
        </p:nvSpPr>
        <p:spPr>
          <a:xfrm>
            <a:off x="3935896" y="3429000"/>
            <a:ext cx="185530" cy="114300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0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2461731" y="1256565"/>
            <a:ext cx="72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Continuous wavelet transform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391613B-BEC1-49DC-B5E6-3AA331A9C72C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9FA6E4-DDFD-405A-B70A-6368BEC42DC8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C79DE-A166-448A-8205-B692B136C2D1}"/>
              </a:ext>
            </a:extLst>
          </p:cNvPr>
          <p:cNvSpPr txBox="1"/>
          <p:nvPr/>
        </p:nvSpPr>
        <p:spPr>
          <a:xfrm>
            <a:off x="0" y="741458"/>
            <a:ext cx="2879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Cơ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sở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lý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thuyết</a:t>
            </a:r>
            <a:endParaRPr lang="ko-KR" altLang="en-US" sz="2400" b="1" dirty="0">
              <a:solidFill>
                <a:prstClr val="white"/>
              </a:solidFill>
              <a:latin typeface="Baskerville Old Face" panose="02020602080505020303" pitchFamily="18" charset="0"/>
              <a:ea typeface="Arial Unicode MS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7159E-5886-4CA2-845B-A4BF18B77BA5}"/>
              </a:ext>
            </a:extLst>
          </p:cNvPr>
          <p:cNvSpPr txBox="1"/>
          <p:nvPr/>
        </p:nvSpPr>
        <p:spPr>
          <a:xfrm>
            <a:off x="2293228" y="2465092"/>
            <a:ext cx="6642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	Wavelet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nghĩa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nhỏ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chia </a:t>
            </a:r>
            <a:r>
              <a:rPr lang="en-US" dirty="0" err="1">
                <a:solidFill>
                  <a:schemeClr val="bg1"/>
                </a:solidFill>
              </a:rPr>
              <a:t>tính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tục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miền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những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nhau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3474D4-71CE-420E-9342-930B4C224D00}"/>
                  </a:ext>
                </a:extLst>
              </p:cNvPr>
              <p:cNvSpPr txBox="1"/>
              <p:nvPr/>
            </p:nvSpPr>
            <p:spPr>
              <a:xfrm>
                <a:off x="336601" y="3729336"/>
                <a:ext cx="4982390" cy="10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𝑐𝑤𝑡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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3474D4-71CE-420E-9342-930B4C224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01" y="3729336"/>
                <a:ext cx="4982390" cy="10989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BA75C-9EB4-4B62-929E-C6C6F96CE767}"/>
              </a:ext>
            </a:extLst>
          </p:cNvPr>
          <p:cNvCxnSpPr>
            <a:cxnSpLocks/>
          </p:cNvCxnSpPr>
          <p:nvPr/>
        </p:nvCxnSpPr>
        <p:spPr>
          <a:xfrm>
            <a:off x="4061242" y="4345797"/>
            <a:ext cx="2604601" cy="214395"/>
          </a:xfrm>
          <a:prstGeom prst="straightConnector1">
            <a:avLst/>
          </a:prstGeom>
          <a:ln w="28575">
            <a:solidFill>
              <a:srgbClr val="FAD7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76654F-728C-4727-8C4F-3401932148D1}"/>
              </a:ext>
            </a:extLst>
          </p:cNvPr>
          <p:cNvCxnSpPr>
            <a:cxnSpLocks/>
          </p:cNvCxnSpPr>
          <p:nvPr/>
        </p:nvCxnSpPr>
        <p:spPr>
          <a:xfrm flipH="1">
            <a:off x="1250399" y="4805193"/>
            <a:ext cx="1073427" cy="429801"/>
          </a:xfrm>
          <a:prstGeom prst="straightConnector1">
            <a:avLst/>
          </a:prstGeom>
          <a:ln w="28575">
            <a:solidFill>
              <a:srgbClr val="FAD7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CDDC80-4986-45BB-A4B9-3D9A7922ED7B}"/>
              </a:ext>
            </a:extLst>
          </p:cNvPr>
          <p:cNvCxnSpPr>
            <a:cxnSpLocks/>
          </p:cNvCxnSpPr>
          <p:nvPr/>
        </p:nvCxnSpPr>
        <p:spPr>
          <a:xfrm>
            <a:off x="3224973" y="4454273"/>
            <a:ext cx="0" cy="975003"/>
          </a:xfrm>
          <a:prstGeom prst="straightConnector1">
            <a:avLst/>
          </a:prstGeom>
          <a:ln w="28575">
            <a:solidFill>
              <a:srgbClr val="FAD7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D581CD-C4E0-4EC2-97A0-0B2593C3416C}"/>
              </a:ext>
            </a:extLst>
          </p:cNvPr>
          <p:cNvSpPr txBox="1"/>
          <p:nvPr/>
        </p:nvSpPr>
        <p:spPr>
          <a:xfrm>
            <a:off x="2403338" y="5643885"/>
            <a:ext cx="18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Tín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hiệu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đầu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vào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62C79-FC38-40C7-AC83-2762476ACB6F}"/>
              </a:ext>
            </a:extLst>
          </p:cNvPr>
          <p:cNvSpPr txBox="1"/>
          <p:nvPr/>
        </p:nvSpPr>
        <p:spPr>
          <a:xfrm>
            <a:off x="798447" y="5275136"/>
            <a:ext cx="81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Tỷ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lệ</a:t>
            </a:r>
            <a:r>
              <a:rPr lang="en-US" b="1" i="1" dirty="0">
                <a:solidFill>
                  <a:schemeClr val="bg1"/>
                </a:solidFill>
              </a:rPr>
              <a:t> (Scale)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1847CE-E63A-46E5-83A9-C7BB49D4E5E8}"/>
              </a:ext>
            </a:extLst>
          </p:cNvPr>
          <p:cNvCxnSpPr>
            <a:cxnSpLocks/>
          </p:cNvCxnSpPr>
          <p:nvPr/>
        </p:nvCxnSpPr>
        <p:spPr>
          <a:xfrm flipV="1">
            <a:off x="4835112" y="3729336"/>
            <a:ext cx="1093304" cy="298623"/>
          </a:xfrm>
          <a:prstGeom prst="straightConnector1">
            <a:avLst/>
          </a:prstGeom>
          <a:ln w="28575">
            <a:solidFill>
              <a:srgbClr val="FAD7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99E8A8-296F-483C-B94F-B56AF0503268}"/>
                  </a:ext>
                </a:extLst>
              </p:cNvPr>
              <p:cNvSpPr txBox="1"/>
              <p:nvPr/>
            </p:nvSpPr>
            <p:spPr>
              <a:xfrm>
                <a:off x="5928416" y="3469579"/>
                <a:ext cx="28874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: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dịch</a:t>
                </a:r>
                <a:r>
                  <a:rPr lang="en-US" i="1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chuyển</a:t>
                </a:r>
                <a:r>
                  <a:rPr lang="en-US" i="1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đặc</a:t>
                </a:r>
                <a:r>
                  <a:rPr lang="en-US" i="1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trưng</a:t>
                </a:r>
                <a:r>
                  <a:rPr lang="en-US" i="1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của</a:t>
                </a:r>
                <a:r>
                  <a:rPr lang="en-US" i="1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vị</a:t>
                </a:r>
                <a:r>
                  <a:rPr lang="en-US" i="1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trí</a:t>
                </a:r>
                <a:r>
                  <a:rPr lang="en-US" i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99E8A8-296F-483C-B94F-B56AF0503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416" y="3469579"/>
                <a:ext cx="2887406" cy="646331"/>
              </a:xfrm>
              <a:prstGeom prst="rect">
                <a:avLst/>
              </a:prstGeom>
              <a:blipFill>
                <a:blip r:embed="rId3"/>
                <a:stretch>
                  <a:fillRect l="-1903" t="-4717" r="-84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966788B-60C9-4271-8EC8-E852FE2B5C5E}"/>
              </a:ext>
            </a:extLst>
          </p:cNvPr>
          <p:cNvSpPr/>
          <p:nvPr/>
        </p:nvSpPr>
        <p:spPr>
          <a:xfrm>
            <a:off x="7775376" y="4864076"/>
            <a:ext cx="1646920" cy="1349604"/>
          </a:xfrm>
          <a:custGeom>
            <a:avLst/>
            <a:gdLst>
              <a:gd name="connsiteX0" fmla="*/ 0 w 6049663"/>
              <a:gd name="connsiteY0" fmla="*/ 2760606 h 4043949"/>
              <a:gd name="connsiteX1" fmla="*/ 848139 w 6049663"/>
              <a:gd name="connsiteY1" fmla="*/ 2813615 h 4043949"/>
              <a:gd name="connsiteX2" fmla="*/ 1205948 w 6049663"/>
              <a:gd name="connsiteY2" fmla="*/ 3038902 h 4043949"/>
              <a:gd name="connsiteX3" fmla="*/ 1484244 w 6049663"/>
              <a:gd name="connsiteY3" fmla="*/ 3343702 h 4043949"/>
              <a:gd name="connsiteX4" fmla="*/ 1736035 w 6049663"/>
              <a:gd name="connsiteY4" fmla="*/ 3847284 h 4043949"/>
              <a:gd name="connsiteX5" fmla="*/ 1921565 w 6049663"/>
              <a:gd name="connsiteY5" fmla="*/ 4006310 h 4043949"/>
              <a:gd name="connsiteX6" fmla="*/ 2067339 w 6049663"/>
              <a:gd name="connsiteY6" fmla="*/ 3993058 h 4043949"/>
              <a:gd name="connsiteX7" fmla="*/ 2279374 w 6049663"/>
              <a:gd name="connsiteY7" fmla="*/ 3462971 h 4043949"/>
              <a:gd name="connsiteX8" fmla="*/ 2796209 w 6049663"/>
              <a:gd name="connsiteY8" fmla="*/ 507736 h 4043949"/>
              <a:gd name="connsiteX9" fmla="*/ 2968487 w 6049663"/>
              <a:gd name="connsiteY9" fmla="*/ 70415 h 4043949"/>
              <a:gd name="connsiteX10" fmla="*/ 3008244 w 6049663"/>
              <a:gd name="connsiteY10" fmla="*/ 17406 h 4043949"/>
              <a:gd name="connsiteX11" fmla="*/ 3034748 w 6049663"/>
              <a:gd name="connsiteY11" fmla="*/ 4154 h 4043949"/>
              <a:gd name="connsiteX12" fmla="*/ 3114261 w 6049663"/>
              <a:gd name="connsiteY12" fmla="*/ 83667 h 4043949"/>
              <a:gd name="connsiteX13" fmla="*/ 3180522 w 6049663"/>
              <a:gd name="connsiteY13" fmla="*/ 282449 h 4043949"/>
              <a:gd name="connsiteX14" fmla="*/ 3220278 w 6049663"/>
              <a:gd name="connsiteY14" fmla="*/ 454728 h 4043949"/>
              <a:gd name="connsiteX15" fmla="*/ 3419061 w 6049663"/>
              <a:gd name="connsiteY15" fmla="*/ 1607667 h 4043949"/>
              <a:gd name="connsiteX16" fmla="*/ 3710609 w 6049663"/>
              <a:gd name="connsiteY16" fmla="*/ 3211180 h 4043949"/>
              <a:gd name="connsiteX17" fmla="*/ 3949148 w 6049663"/>
              <a:gd name="connsiteY17" fmla="*/ 3940049 h 4043949"/>
              <a:gd name="connsiteX18" fmla="*/ 4002157 w 6049663"/>
              <a:gd name="connsiteY18" fmla="*/ 3993058 h 4043949"/>
              <a:gd name="connsiteX19" fmla="*/ 4081670 w 6049663"/>
              <a:gd name="connsiteY19" fmla="*/ 3993058 h 4043949"/>
              <a:gd name="connsiteX20" fmla="*/ 4267200 w 6049663"/>
              <a:gd name="connsiteY20" fmla="*/ 3807528 h 4043949"/>
              <a:gd name="connsiteX21" fmla="*/ 4518991 w 6049663"/>
              <a:gd name="connsiteY21" fmla="*/ 3383458 h 4043949"/>
              <a:gd name="connsiteX22" fmla="*/ 4969565 w 6049663"/>
              <a:gd name="connsiteY22" fmla="*/ 2893128 h 4043949"/>
              <a:gd name="connsiteX23" fmla="*/ 5950226 w 6049663"/>
              <a:gd name="connsiteY23" fmla="*/ 2773858 h 4043949"/>
              <a:gd name="connsiteX24" fmla="*/ 6016487 w 6049663"/>
              <a:gd name="connsiteY24" fmla="*/ 2787110 h 4043949"/>
              <a:gd name="connsiteX25" fmla="*/ 6016487 w 6049663"/>
              <a:gd name="connsiteY25" fmla="*/ 2787110 h 4043949"/>
              <a:gd name="connsiteX26" fmla="*/ 6016487 w 6049663"/>
              <a:gd name="connsiteY26" fmla="*/ 2800362 h 40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9663" h="4043949">
                <a:moveTo>
                  <a:pt x="0" y="2760606"/>
                </a:moveTo>
                <a:cubicBezTo>
                  <a:pt x="323574" y="2763919"/>
                  <a:pt x="647148" y="2767232"/>
                  <a:pt x="848139" y="2813615"/>
                </a:cubicBezTo>
                <a:cubicBezTo>
                  <a:pt x="1049130" y="2859998"/>
                  <a:pt x="1099931" y="2950554"/>
                  <a:pt x="1205948" y="3038902"/>
                </a:cubicBezTo>
                <a:cubicBezTo>
                  <a:pt x="1311965" y="3127250"/>
                  <a:pt x="1395896" y="3208972"/>
                  <a:pt x="1484244" y="3343702"/>
                </a:cubicBezTo>
                <a:cubicBezTo>
                  <a:pt x="1572592" y="3478432"/>
                  <a:pt x="1663148" y="3736849"/>
                  <a:pt x="1736035" y="3847284"/>
                </a:cubicBezTo>
                <a:cubicBezTo>
                  <a:pt x="1808922" y="3957719"/>
                  <a:pt x="1866348" y="3982014"/>
                  <a:pt x="1921565" y="4006310"/>
                </a:cubicBezTo>
                <a:cubicBezTo>
                  <a:pt x="1976782" y="4030606"/>
                  <a:pt x="2007704" y="4083614"/>
                  <a:pt x="2067339" y="3993058"/>
                </a:cubicBezTo>
                <a:cubicBezTo>
                  <a:pt x="2126974" y="3902502"/>
                  <a:pt x="2157896" y="4043858"/>
                  <a:pt x="2279374" y="3462971"/>
                </a:cubicBezTo>
                <a:cubicBezTo>
                  <a:pt x="2400852" y="2882084"/>
                  <a:pt x="2681357" y="1073162"/>
                  <a:pt x="2796209" y="507736"/>
                </a:cubicBezTo>
                <a:cubicBezTo>
                  <a:pt x="2911061" y="-57690"/>
                  <a:pt x="2968487" y="70415"/>
                  <a:pt x="2968487" y="70415"/>
                </a:cubicBezTo>
                <a:cubicBezTo>
                  <a:pt x="3003826" y="-11307"/>
                  <a:pt x="2997201" y="28449"/>
                  <a:pt x="3008244" y="17406"/>
                </a:cubicBezTo>
                <a:cubicBezTo>
                  <a:pt x="3019287" y="6363"/>
                  <a:pt x="3017079" y="-6889"/>
                  <a:pt x="3034748" y="4154"/>
                </a:cubicBezTo>
                <a:cubicBezTo>
                  <a:pt x="3052417" y="15197"/>
                  <a:pt x="3089965" y="37285"/>
                  <a:pt x="3114261" y="83667"/>
                </a:cubicBezTo>
                <a:cubicBezTo>
                  <a:pt x="3138557" y="130049"/>
                  <a:pt x="3162853" y="220606"/>
                  <a:pt x="3180522" y="282449"/>
                </a:cubicBezTo>
                <a:cubicBezTo>
                  <a:pt x="3198191" y="344292"/>
                  <a:pt x="3180521" y="233858"/>
                  <a:pt x="3220278" y="454728"/>
                </a:cubicBezTo>
                <a:cubicBezTo>
                  <a:pt x="3260035" y="675598"/>
                  <a:pt x="3337339" y="1148258"/>
                  <a:pt x="3419061" y="1607667"/>
                </a:cubicBezTo>
                <a:cubicBezTo>
                  <a:pt x="3500783" y="2067076"/>
                  <a:pt x="3622261" y="2822450"/>
                  <a:pt x="3710609" y="3211180"/>
                </a:cubicBezTo>
                <a:cubicBezTo>
                  <a:pt x="3798957" y="3599910"/>
                  <a:pt x="3949148" y="3940049"/>
                  <a:pt x="3949148" y="3940049"/>
                </a:cubicBezTo>
                <a:cubicBezTo>
                  <a:pt x="3997739" y="4070362"/>
                  <a:pt x="3980070" y="3984223"/>
                  <a:pt x="4002157" y="3993058"/>
                </a:cubicBezTo>
                <a:cubicBezTo>
                  <a:pt x="4024244" y="4001893"/>
                  <a:pt x="4037496" y="4023980"/>
                  <a:pt x="4081670" y="3993058"/>
                </a:cubicBezTo>
                <a:cubicBezTo>
                  <a:pt x="4125844" y="3962136"/>
                  <a:pt x="4194313" y="3909128"/>
                  <a:pt x="4267200" y="3807528"/>
                </a:cubicBezTo>
                <a:cubicBezTo>
                  <a:pt x="4340087" y="3705928"/>
                  <a:pt x="4401930" y="3535858"/>
                  <a:pt x="4518991" y="3383458"/>
                </a:cubicBezTo>
                <a:cubicBezTo>
                  <a:pt x="4636052" y="3231058"/>
                  <a:pt x="4731026" y="2994728"/>
                  <a:pt x="4969565" y="2893128"/>
                </a:cubicBezTo>
                <a:cubicBezTo>
                  <a:pt x="5208104" y="2791528"/>
                  <a:pt x="5775739" y="2791528"/>
                  <a:pt x="5950226" y="2773858"/>
                </a:cubicBezTo>
                <a:cubicBezTo>
                  <a:pt x="6124713" y="2756188"/>
                  <a:pt x="6016487" y="2787110"/>
                  <a:pt x="6016487" y="2787110"/>
                </a:cubicBezTo>
                <a:lnTo>
                  <a:pt x="6016487" y="2787110"/>
                </a:lnTo>
                <a:lnTo>
                  <a:pt x="6016487" y="2800362"/>
                </a:lnTo>
              </a:path>
            </a:pathLst>
          </a:custGeom>
          <a:noFill/>
          <a:ln w="28575">
            <a:solidFill>
              <a:srgbClr val="D2E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6FF14B6-4AB7-4D5C-B06E-4B49F883AD43}"/>
              </a:ext>
            </a:extLst>
          </p:cNvPr>
          <p:cNvSpPr/>
          <p:nvPr/>
        </p:nvSpPr>
        <p:spPr>
          <a:xfrm>
            <a:off x="5547929" y="4748069"/>
            <a:ext cx="1998509" cy="1700447"/>
          </a:xfrm>
          <a:custGeom>
            <a:avLst/>
            <a:gdLst>
              <a:gd name="connsiteX0" fmla="*/ 0 w 7683692"/>
              <a:gd name="connsiteY0" fmla="*/ 2522393 h 4364370"/>
              <a:gd name="connsiteX1" fmla="*/ 834887 w 7683692"/>
              <a:gd name="connsiteY1" fmla="*/ 2509141 h 4364370"/>
              <a:gd name="connsiteX2" fmla="*/ 1205948 w 7683692"/>
              <a:gd name="connsiteY2" fmla="*/ 2469384 h 4364370"/>
              <a:gd name="connsiteX3" fmla="*/ 1470991 w 7683692"/>
              <a:gd name="connsiteY3" fmla="*/ 2668167 h 4364370"/>
              <a:gd name="connsiteX4" fmla="*/ 1775791 w 7683692"/>
              <a:gd name="connsiteY4" fmla="*/ 2813941 h 4364370"/>
              <a:gd name="connsiteX5" fmla="*/ 2001078 w 7683692"/>
              <a:gd name="connsiteY5" fmla="*/ 2615158 h 4364370"/>
              <a:gd name="connsiteX6" fmla="*/ 2292626 w 7683692"/>
              <a:gd name="connsiteY6" fmla="*/ 1846532 h 4364370"/>
              <a:gd name="connsiteX7" fmla="*/ 2398644 w 7683692"/>
              <a:gd name="connsiteY7" fmla="*/ 1700758 h 4364370"/>
              <a:gd name="connsiteX8" fmla="*/ 2544417 w 7683692"/>
              <a:gd name="connsiteY8" fmla="*/ 1727263 h 4364370"/>
              <a:gd name="connsiteX9" fmla="*/ 2782957 w 7683692"/>
              <a:gd name="connsiteY9" fmla="*/ 2880202 h 4364370"/>
              <a:gd name="connsiteX10" fmla="*/ 3048000 w 7683692"/>
              <a:gd name="connsiteY10" fmla="*/ 4139158 h 4364370"/>
              <a:gd name="connsiteX11" fmla="*/ 3114261 w 7683692"/>
              <a:gd name="connsiteY11" fmla="*/ 4245176 h 4364370"/>
              <a:gd name="connsiteX12" fmla="*/ 3246783 w 7683692"/>
              <a:gd name="connsiteY12" fmla="*/ 4006637 h 4364370"/>
              <a:gd name="connsiteX13" fmla="*/ 3750365 w 7683692"/>
              <a:gd name="connsiteY13" fmla="*/ 375541 h 4364370"/>
              <a:gd name="connsiteX14" fmla="*/ 3882887 w 7683692"/>
              <a:gd name="connsiteY14" fmla="*/ 547819 h 4364370"/>
              <a:gd name="connsiteX15" fmla="*/ 4359965 w 7683692"/>
              <a:gd name="connsiteY15" fmla="*/ 4205419 h 4364370"/>
              <a:gd name="connsiteX16" fmla="*/ 4837044 w 7683692"/>
              <a:gd name="connsiteY16" fmla="*/ 2588654 h 4364370"/>
              <a:gd name="connsiteX17" fmla="*/ 5049078 w 7683692"/>
              <a:gd name="connsiteY17" fmla="*/ 1700758 h 4364370"/>
              <a:gd name="connsiteX18" fmla="*/ 5261113 w 7683692"/>
              <a:gd name="connsiteY18" fmla="*/ 1767019 h 4364370"/>
              <a:gd name="connsiteX19" fmla="*/ 5592417 w 7683692"/>
              <a:gd name="connsiteY19" fmla="*/ 2654915 h 4364370"/>
              <a:gd name="connsiteX20" fmla="*/ 5857461 w 7683692"/>
              <a:gd name="connsiteY20" fmla="*/ 2813941 h 4364370"/>
              <a:gd name="connsiteX21" fmla="*/ 6228522 w 7683692"/>
              <a:gd name="connsiteY21" fmla="*/ 2522393 h 4364370"/>
              <a:gd name="connsiteX22" fmla="*/ 6599583 w 7683692"/>
              <a:gd name="connsiteY22" fmla="*/ 2456132 h 4364370"/>
              <a:gd name="connsiteX23" fmla="*/ 7580244 w 7683692"/>
              <a:gd name="connsiteY23" fmla="*/ 2522393 h 4364370"/>
              <a:gd name="connsiteX24" fmla="*/ 7606748 w 7683692"/>
              <a:gd name="connsiteY24" fmla="*/ 2522393 h 436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683692" h="4364370">
                <a:moveTo>
                  <a:pt x="0" y="2522393"/>
                </a:moveTo>
                <a:lnTo>
                  <a:pt x="834887" y="2509141"/>
                </a:lnTo>
                <a:cubicBezTo>
                  <a:pt x="1035878" y="2500306"/>
                  <a:pt x="1099931" y="2442880"/>
                  <a:pt x="1205948" y="2469384"/>
                </a:cubicBezTo>
                <a:cubicBezTo>
                  <a:pt x="1311965" y="2495888"/>
                  <a:pt x="1376017" y="2610741"/>
                  <a:pt x="1470991" y="2668167"/>
                </a:cubicBezTo>
                <a:cubicBezTo>
                  <a:pt x="1565965" y="2725593"/>
                  <a:pt x="1687443" y="2822776"/>
                  <a:pt x="1775791" y="2813941"/>
                </a:cubicBezTo>
                <a:cubicBezTo>
                  <a:pt x="1864139" y="2805106"/>
                  <a:pt x="1914939" y="2776393"/>
                  <a:pt x="2001078" y="2615158"/>
                </a:cubicBezTo>
                <a:cubicBezTo>
                  <a:pt x="2087217" y="2453923"/>
                  <a:pt x="2226365" y="1998932"/>
                  <a:pt x="2292626" y="1846532"/>
                </a:cubicBezTo>
                <a:cubicBezTo>
                  <a:pt x="2358887" y="1694132"/>
                  <a:pt x="2356679" y="1720636"/>
                  <a:pt x="2398644" y="1700758"/>
                </a:cubicBezTo>
                <a:cubicBezTo>
                  <a:pt x="2440609" y="1680880"/>
                  <a:pt x="2480365" y="1530689"/>
                  <a:pt x="2544417" y="1727263"/>
                </a:cubicBezTo>
                <a:cubicBezTo>
                  <a:pt x="2608469" y="1923837"/>
                  <a:pt x="2699027" y="2478220"/>
                  <a:pt x="2782957" y="2880202"/>
                </a:cubicBezTo>
                <a:cubicBezTo>
                  <a:pt x="2866887" y="3282184"/>
                  <a:pt x="2992783" y="3911662"/>
                  <a:pt x="3048000" y="4139158"/>
                </a:cubicBezTo>
                <a:cubicBezTo>
                  <a:pt x="3103217" y="4366654"/>
                  <a:pt x="3081131" y="4267263"/>
                  <a:pt x="3114261" y="4245176"/>
                </a:cubicBezTo>
                <a:cubicBezTo>
                  <a:pt x="3147391" y="4223089"/>
                  <a:pt x="3140766" y="4651576"/>
                  <a:pt x="3246783" y="4006637"/>
                </a:cubicBezTo>
                <a:cubicBezTo>
                  <a:pt x="3352800" y="3361698"/>
                  <a:pt x="3644348" y="952011"/>
                  <a:pt x="3750365" y="375541"/>
                </a:cubicBezTo>
                <a:cubicBezTo>
                  <a:pt x="3856382" y="-200929"/>
                  <a:pt x="3781287" y="-90494"/>
                  <a:pt x="3882887" y="547819"/>
                </a:cubicBezTo>
                <a:cubicBezTo>
                  <a:pt x="3984487" y="1186132"/>
                  <a:pt x="4200939" y="3865280"/>
                  <a:pt x="4359965" y="4205419"/>
                </a:cubicBezTo>
                <a:cubicBezTo>
                  <a:pt x="4518991" y="4545558"/>
                  <a:pt x="4722192" y="3006097"/>
                  <a:pt x="4837044" y="2588654"/>
                </a:cubicBezTo>
                <a:cubicBezTo>
                  <a:pt x="4951896" y="2171211"/>
                  <a:pt x="4978400" y="1837697"/>
                  <a:pt x="5049078" y="1700758"/>
                </a:cubicBezTo>
                <a:cubicBezTo>
                  <a:pt x="5119756" y="1563819"/>
                  <a:pt x="5170556" y="1607993"/>
                  <a:pt x="5261113" y="1767019"/>
                </a:cubicBezTo>
                <a:cubicBezTo>
                  <a:pt x="5351670" y="1926045"/>
                  <a:pt x="5493026" y="2480428"/>
                  <a:pt x="5592417" y="2654915"/>
                </a:cubicBezTo>
                <a:cubicBezTo>
                  <a:pt x="5691808" y="2829402"/>
                  <a:pt x="5751444" y="2836028"/>
                  <a:pt x="5857461" y="2813941"/>
                </a:cubicBezTo>
                <a:cubicBezTo>
                  <a:pt x="5963479" y="2791854"/>
                  <a:pt x="6104835" y="2582028"/>
                  <a:pt x="6228522" y="2522393"/>
                </a:cubicBezTo>
                <a:cubicBezTo>
                  <a:pt x="6352209" y="2462758"/>
                  <a:pt x="6374296" y="2456132"/>
                  <a:pt x="6599583" y="2456132"/>
                </a:cubicBezTo>
                <a:cubicBezTo>
                  <a:pt x="6824870" y="2456132"/>
                  <a:pt x="7412383" y="2511349"/>
                  <a:pt x="7580244" y="2522393"/>
                </a:cubicBezTo>
                <a:cubicBezTo>
                  <a:pt x="7748105" y="2533437"/>
                  <a:pt x="7677426" y="2527915"/>
                  <a:pt x="7606748" y="2522393"/>
                </a:cubicBezTo>
              </a:path>
            </a:pathLst>
          </a:custGeom>
          <a:noFill/>
          <a:ln w="28575">
            <a:solidFill>
              <a:srgbClr val="D2E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B2B746F-1EF1-482B-9A11-3B1068413781}"/>
              </a:ext>
            </a:extLst>
          </p:cNvPr>
          <p:cNvSpPr/>
          <p:nvPr/>
        </p:nvSpPr>
        <p:spPr>
          <a:xfrm>
            <a:off x="9651234" y="4776116"/>
            <a:ext cx="2328731" cy="1685205"/>
          </a:xfrm>
          <a:custGeom>
            <a:avLst/>
            <a:gdLst>
              <a:gd name="connsiteX0" fmla="*/ 0 w 7726017"/>
              <a:gd name="connsiteY0" fmla="*/ 1666381 h 2999252"/>
              <a:gd name="connsiteX1" fmla="*/ 251791 w 7726017"/>
              <a:gd name="connsiteY1" fmla="*/ 1692885 h 2999252"/>
              <a:gd name="connsiteX2" fmla="*/ 530086 w 7726017"/>
              <a:gd name="connsiteY2" fmla="*/ 1732641 h 2999252"/>
              <a:gd name="connsiteX3" fmla="*/ 834886 w 7726017"/>
              <a:gd name="connsiteY3" fmla="*/ 1692885 h 2999252"/>
              <a:gd name="connsiteX4" fmla="*/ 1060173 w 7726017"/>
              <a:gd name="connsiteY4" fmla="*/ 1706137 h 2999252"/>
              <a:gd name="connsiteX5" fmla="*/ 1378226 w 7726017"/>
              <a:gd name="connsiteY5" fmla="*/ 1706137 h 2999252"/>
              <a:gd name="connsiteX6" fmla="*/ 1868556 w 7726017"/>
              <a:gd name="connsiteY6" fmla="*/ 1467598 h 2999252"/>
              <a:gd name="connsiteX7" fmla="*/ 2213113 w 7726017"/>
              <a:gd name="connsiteY7" fmla="*/ 1560363 h 2999252"/>
              <a:gd name="connsiteX8" fmla="*/ 2517913 w 7726017"/>
              <a:gd name="connsiteY8" fmla="*/ 1427841 h 2999252"/>
              <a:gd name="connsiteX9" fmla="*/ 2743200 w 7726017"/>
              <a:gd name="connsiteY9" fmla="*/ 1626624 h 2999252"/>
              <a:gd name="connsiteX10" fmla="*/ 3140765 w 7726017"/>
              <a:gd name="connsiteY10" fmla="*/ 2792815 h 2999252"/>
              <a:gd name="connsiteX11" fmla="*/ 3207026 w 7726017"/>
              <a:gd name="connsiteY11" fmla="*/ 2832572 h 2999252"/>
              <a:gd name="connsiteX12" fmla="*/ 3260034 w 7726017"/>
              <a:gd name="connsiteY12" fmla="*/ 2806068 h 2999252"/>
              <a:gd name="connsiteX13" fmla="*/ 3697356 w 7726017"/>
              <a:gd name="connsiteY13" fmla="*/ 327911 h 2999252"/>
              <a:gd name="connsiteX14" fmla="*/ 3829878 w 7726017"/>
              <a:gd name="connsiteY14" fmla="*/ 9859 h 2999252"/>
              <a:gd name="connsiteX15" fmla="*/ 3962400 w 7726017"/>
              <a:gd name="connsiteY15" fmla="*/ 155633 h 2999252"/>
              <a:gd name="connsiteX16" fmla="*/ 4028660 w 7726017"/>
              <a:gd name="connsiteY16" fmla="*/ 460433 h 2999252"/>
              <a:gd name="connsiteX17" fmla="*/ 4399721 w 7726017"/>
              <a:gd name="connsiteY17" fmla="*/ 2660294 h 2999252"/>
              <a:gd name="connsiteX18" fmla="*/ 4452730 w 7726017"/>
              <a:gd name="connsiteY18" fmla="*/ 2792815 h 2999252"/>
              <a:gd name="connsiteX19" fmla="*/ 4572000 w 7726017"/>
              <a:gd name="connsiteY19" fmla="*/ 2779563 h 2999252"/>
              <a:gd name="connsiteX20" fmla="*/ 4996069 w 7726017"/>
              <a:gd name="connsiteY20" fmla="*/ 1547111 h 2999252"/>
              <a:gd name="connsiteX21" fmla="*/ 5155095 w 7726017"/>
              <a:gd name="connsiteY21" fmla="*/ 1441094 h 2999252"/>
              <a:gd name="connsiteX22" fmla="*/ 5433391 w 7726017"/>
              <a:gd name="connsiteY22" fmla="*/ 1547111 h 2999252"/>
              <a:gd name="connsiteX23" fmla="*/ 5777947 w 7726017"/>
              <a:gd name="connsiteY23" fmla="*/ 1494102 h 2999252"/>
              <a:gd name="connsiteX24" fmla="*/ 6056243 w 7726017"/>
              <a:gd name="connsiteY24" fmla="*/ 1547111 h 2999252"/>
              <a:gd name="connsiteX25" fmla="*/ 6347791 w 7726017"/>
              <a:gd name="connsiteY25" fmla="*/ 1719389 h 2999252"/>
              <a:gd name="connsiteX26" fmla="*/ 6692347 w 7726017"/>
              <a:gd name="connsiteY26" fmla="*/ 1692885 h 2999252"/>
              <a:gd name="connsiteX27" fmla="*/ 6983895 w 7726017"/>
              <a:gd name="connsiteY27" fmla="*/ 1706137 h 2999252"/>
              <a:gd name="connsiteX28" fmla="*/ 7421217 w 7726017"/>
              <a:gd name="connsiteY28" fmla="*/ 1679633 h 2999252"/>
              <a:gd name="connsiteX29" fmla="*/ 7659756 w 7726017"/>
              <a:gd name="connsiteY29" fmla="*/ 1679633 h 2999252"/>
              <a:gd name="connsiteX30" fmla="*/ 7726017 w 7726017"/>
              <a:gd name="connsiteY30" fmla="*/ 1679633 h 299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726017" h="2999252">
                <a:moveTo>
                  <a:pt x="0" y="1666381"/>
                </a:moveTo>
                <a:cubicBezTo>
                  <a:pt x="81721" y="1674111"/>
                  <a:pt x="163443" y="1681842"/>
                  <a:pt x="251791" y="1692885"/>
                </a:cubicBezTo>
                <a:cubicBezTo>
                  <a:pt x="340139" y="1703928"/>
                  <a:pt x="432904" y="1732641"/>
                  <a:pt x="530086" y="1732641"/>
                </a:cubicBezTo>
                <a:cubicBezTo>
                  <a:pt x="627268" y="1732641"/>
                  <a:pt x="746538" y="1697302"/>
                  <a:pt x="834886" y="1692885"/>
                </a:cubicBezTo>
                <a:cubicBezTo>
                  <a:pt x="923234" y="1688468"/>
                  <a:pt x="969616" y="1703928"/>
                  <a:pt x="1060173" y="1706137"/>
                </a:cubicBezTo>
                <a:cubicBezTo>
                  <a:pt x="1150730" y="1708346"/>
                  <a:pt x="1243496" y="1745894"/>
                  <a:pt x="1378226" y="1706137"/>
                </a:cubicBezTo>
                <a:cubicBezTo>
                  <a:pt x="1512957" y="1666380"/>
                  <a:pt x="1729408" y="1491894"/>
                  <a:pt x="1868556" y="1467598"/>
                </a:cubicBezTo>
                <a:cubicBezTo>
                  <a:pt x="2007704" y="1443302"/>
                  <a:pt x="2104887" y="1566989"/>
                  <a:pt x="2213113" y="1560363"/>
                </a:cubicBezTo>
                <a:cubicBezTo>
                  <a:pt x="2321339" y="1553737"/>
                  <a:pt x="2429565" y="1416798"/>
                  <a:pt x="2517913" y="1427841"/>
                </a:cubicBezTo>
                <a:cubicBezTo>
                  <a:pt x="2606261" y="1438884"/>
                  <a:pt x="2639391" y="1399128"/>
                  <a:pt x="2743200" y="1626624"/>
                </a:cubicBezTo>
                <a:cubicBezTo>
                  <a:pt x="2847009" y="1854120"/>
                  <a:pt x="3063461" y="2591824"/>
                  <a:pt x="3140765" y="2792815"/>
                </a:cubicBezTo>
                <a:cubicBezTo>
                  <a:pt x="3218069" y="2993806"/>
                  <a:pt x="3187148" y="2830363"/>
                  <a:pt x="3207026" y="2832572"/>
                </a:cubicBezTo>
                <a:cubicBezTo>
                  <a:pt x="3226904" y="2834781"/>
                  <a:pt x="3178312" y="3223511"/>
                  <a:pt x="3260034" y="2806068"/>
                </a:cubicBezTo>
                <a:cubicBezTo>
                  <a:pt x="3341756" y="2388625"/>
                  <a:pt x="3602382" y="793946"/>
                  <a:pt x="3697356" y="327911"/>
                </a:cubicBezTo>
                <a:cubicBezTo>
                  <a:pt x="3792330" y="-138124"/>
                  <a:pt x="3785704" y="38572"/>
                  <a:pt x="3829878" y="9859"/>
                </a:cubicBezTo>
                <a:cubicBezTo>
                  <a:pt x="3874052" y="-18854"/>
                  <a:pt x="3929270" y="80537"/>
                  <a:pt x="3962400" y="155633"/>
                </a:cubicBezTo>
                <a:cubicBezTo>
                  <a:pt x="3995530" y="230729"/>
                  <a:pt x="3955773" y="42990"/>
                  <a:pt x="4028660" y="460433"/>
                </a:cubicBezTo>
                <a:cubicBezTo>
                  <a:pt x="4101547" y="877876"/>
                  <a:pt x="4329043" y="2271564"/>
                  <a:pt x="4399721" y="2660294"/>
                </a:cubicBezTo>
                <a:cubicBezTo>
                  <a:pt x="4470399" y="3049024"/>
                  <a:pt x="4424017" y="2772937"/>
                  <a:pt x="4452730" y="2792815"/>
                </a:cubicBezTo>
                <a:cubicBezTo>
                  <a:pt x="4481443" y="2812693"/>
                  <a:pt x="4481443" y="2987180"/>
                  <a:pt x="4572000" y="2779563"/>
                </a:cubicBezTo>
                <a:cubicBezTo>
                  <a:pt x="4662557" y="2571946"/>
                  <a:pt x="4898886" y="1770189"/>
                  <a:pt x="4996069" y="1547111"/>
                </a:cubicBezTo>
                <a:cubicBezTo>
                  <a:pt x="5093252" y="1324033"/>
                  <a:pt x="5082208" y="1441094"/>
                  <a:pt x="5155095" y="1441094"/>
                </a:cubicBezTo>
                <a:cubicBezTo>
                  <a:pt x="5227982" y="1441094"/>
                  <a:pt x="5329582" y="1538276"/>
                  <a:pt x="5433391" y="1547111"/>
                </a:cubicBezTo>
                <a:cubicBezTo>
                  <a:pt x="5537200" y="1555946"/>
                  <a:pt x="5674138" y="1494102"/>
                  <a:pt x="5777947" y="1494102"/>
                </a:cubicBezTo>
                <a:cubicBezTo>
                  <a:pt x="5881756" y="1494102"/>
                  <a:pt x="5961269" y="1509563"/>
                  <a:pt x="6056243" y="1547111"/>
                </a:cubicBezTo>
                <a:cubicBezTo>
                  <a:pt x="6151217" y="1584659"/>
                  <a:pt x="6241774" y="1695093"/>
                  <a:pt x="6347791" y="1719389"/>
                </a:cubicBezTo>
                <a:cubicBezTo>
                  <a:pt x="6453808" y="1743685"/>
                  <a:pt x="6586330" y="1695094"/>
                  <a:pt x="6692347" y="1692885"/>
                </a:cubicBezTo>
                <a:cubicBezTo>
                  <a:pt x="6798364" y="1690676"/>
                  <a:pt x="6862417" y="1708346"/>
                  <a:pt x="6983895" y="1706137"/>
                </a:cubicBezTo>
                <a:cubicBezTo>
                  <a:pt x="7105373" y="1703928"/>
                  <a:pt x="7308574" y="1684050"/>
                  <a:pt x="7421217" y="1679633"/>
                </a:cubicBezTo>
                <a:cubicBezTo>
                  <a:pt x="7533860" y="1675216"/>
                  <a:pt x="7659756" y="1679633"/>
                  <a:pt x="7659756" y="1679633"/>
                </a:cubicBezTo>
                <a:lnTo>
                  <a:pt x="7726017" y="1679633"/>
                </a:lnTo>
              </a:path>
            </a:pathLst>
          </a:custGeom>
          <a:noFill/>
          <a:ln w="28575">
            <a:solidFill>
              <a:srgbClr val="D2E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B74589-3B30-4DCB-8F14-CC2E0F4264BC}"/>
              </a:ext>
            </a:extLst>
          </p:cNvPr>
          <p:cNvSpPr txBox="1"/>
          <p:nvPr/>
        </p:nvSpPr>
        <p:spPr>
          <a:xfrm>
            <a:off x="6186158" y="6469280"/>
            <a:ext cx="91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Morlet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1E1128-CD76-42E6-B35C-7A4B4384919D}"/>
              </a:ext>
            </a:extLst>
          </p:cNvPr>
          <p:cNvSpPr txBox="1"/>
          <p:nvPr/>
        </p:nvSpPr>
        <p:spPr>
          <a:xfrm>
            <a:off x="10359554" y="6469280"/>
            <a:ext cx="91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B5FDCA-2A98-42C4-B911-502AEE882437}"/>
              </a:ext>
            </a:extLst>
          </p:cNvPr>
          <p:cNvSpPr txBox="1"/>
          <p:nvPr/>
        </p:nvSpPr>
        <p:spPr>
          <a:xfrm>
            <a:off x="7986370" y="6411158"/>
            <a:ext cx="148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Mexican hat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B66625-11BA-4BBE-9270-AAB3A0F5CA8F}"/>
              </a:ext>
            </a:extLst>
          </p:cNvPr>
          <p:cNvSpPr/>
          <p:nvPr/>
        </p:nvSpPr>
        <p:spPr>
          <a:xfrm>
            <a:off x="7646504" y="4560192"/>
            <a:ext cx="1829845" cy="2220298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/>
      <p:bldP spid="3" grpId="0"/>
      <p:bldP spid="4" grpId="0"/>
      <p:bldP spid="17" grpId="0"/>
      <p:bldP spid="18" grpId="0"/>
      <p:bldP spid="19" grpId="0"/>
      <p:bldP spid="20" grpId="0" animBg="1"/>
      <p:bldP spid="23" grpId="0" animBg="1"/>
      <p:bldP spid="25" grpId="0" animBg="1"/>
      <p:bldP spid="26" grpId="0"/>
      <p:bldP spid="29" grpId="0"/>
      <p:bldP spid="30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3AC94DE-6B2D-4C66-B873-6D74C28385B1}"/>
              </a:ext>
            </a:extLst>
          </p:cNvPr>
          <p:cNvSpPr txBox="1"/>
          <p:nvPr/>
        </p:nvSpPr>
        <p:spPr>
          <a:xfrm>
            <a:off x="1790719" y="3365505"/>
            <a:ext cx="6624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Phân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loại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tín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hiệu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xung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Lorentz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bằng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các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phương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pháp Probabilistic Neural Networks, General Regression Neural Networks, Deep Tensor Neural Networks.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Tiền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xử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lý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tín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hiệu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bằng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các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phương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pháp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Framing, Continuous wavelet transform, Denoising autoencoder.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1B33C2-5FBC-41EF-BA5F-FE2F0A3A7844}"/>
              </a:ext>
            </a:extLst>
          </p:cNvPr>
          <p:cNvGrpSpPr/>
          <p:nvPr/>
        </p:nvGrpSpPr>
        <p:grpSpPr>
          <a:xfrm>
            <a:off x="1034189" y="2651490"/>
            <a:ext cx="5419664" cy="777510"/>
            <a:chOff x="6102442" y="1483456"/>
            <a:chExt cx="5419664" cy="7775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142968-91B1-453D-90CD-F720D4B74FA0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Bài</a:t>
              </a:r>
              <a:r>
                <a:rPr lang="en-US" altLang="ko-KR" sz="2700" b="1" dirty="0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toán</a:t>
              </a:r>
              <a:r>
                <a:rPr lang="en-US" altLang="ko-KR" sz="2700" b="1" dirty="0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nghiên</a:t>
              </a:r>
              <a:r>
                <a:rPr lang="en-US" altLang="ko-KR" sz="2700" b="1" dirty="0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cứu</a:t>
              </a:r>
              <a:endParaRPr lang="ko-KR" altLang="en-US" sz="2700" b="1" dirty="0">
                <a:solidFill>
                  <a:srgbClr val="FAB117"/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C091DB-342C-45DD-AC99-A92F221CD39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rgbClr val="FAB117"/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AFF669F-BC6C-4842-9576-9778E3D6A6B2}"/>
              </a:ext>
            </a:extLst>
          </p:cNvPr>
          <p:cNvSpPr txBox="1"/>
          <p:nvPr/>
        </p:nvSpPr>
        <p:spPr>
          <a:xfrm>
            <a:off x="1734807" y="5216814"/>
            <a:ext cx="69424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Xây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dựng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mô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hình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phân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loại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tín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hiệu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bằng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3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phương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pháp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trên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và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so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sánh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hiệu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quả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giữa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chúng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Nghiên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cứu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các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phương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pháp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tiền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xử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lý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tín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hiệu</a:t>
            </a:r>
            <a:r>
              <a:rPr lang="en-US" altLang="ko-KR" sz="16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780A23-C7A4-4690-9D9F-70743C09D718}"/>
              </a:ext>
            </a:extLst>
          </p:cNvPr>
          <p:cNvGrpSpPr/>
          <p:nvPr/>
        </p:nvGrpSpPr>
        <p:grpSpPr>
          <a:xfrm>
            <a:off x="1034189" y="4365039"/>
            <a:ext cx="5419664" cy="777510"/>
            <a:chOff x="6102442" y="1483456"/>
            <a:chExt cx="5419664" cy="7775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70DB9A-196B-40E7-81B6-1126BA7E1E24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Đóng</a:t>
              </a:r>
              <a:r>
                <a:rPr lang="en-US" altLang="ko-KR" sz="2700" b="1" dirty="0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góp</a:t>
              </a:r>
              <a:r>
                <a:rPr lang="en-US" altLang="ko-KR" sz="2700" b="1" dirty="0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của</a:t>
              </a:r>
              <a:r>
                <a:rPr lang="en-US" altLang="ko-KR" sz="2700" b="1" dirty="0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luận</a:t>
              </a:r>
              <a:r>
                <a:rPr lang="en-US" altLang="ko-KR" sz="2700" b="1" dirty="0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văn</a:t>
              </a:r>
              <a:endParaRPr lang="ko-KR" altLang="en-US" sz="2700" b="1" dirty="0">
                <a:solidFill>
                  <a:srgbClr val="FAB117"/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F89970-5D90-4F8E-AEB8-477CA4D848BE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FAB117"/>
                  </a:solidFill>
                  <a:latin typeface="Arial"/>
                  <a:ea typeface="Arial Unicode MS"/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rgbClr val="FAB117"/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32" name="Rectangle 5">
            <a:extLst>
              <a:ext uri="{FF2B5EF4-FFF2-40B4-BE49-F238E27FC236}">
                <a16:creationId xmlns:a16="http://schemas.microsoft.com/office/drawing/2014/main" id="{C1680602-1850-4995-81CF-75F7F9263E88}"/>
              </a:ext>
            </a:extLst>
          </p:cNvPr>
          <p:cNvSpPr/>
          <p:nvPr/>
        </p:nvSpPr>
        <p:spPr>
          <a:xfrm>
            <a:off x="0" y="1216188"/>
            <a:ext cx="7964558" cy="1152939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A07C136A-767C-4FE9-811B-C5F5ED19BA0F}"/>
              </a:ext>
            </a:extLst>
          </p:cNvPr>
          <p:cNvSpPr/>
          <p:nvPr/>
        </p:nvSpPr>
        <p:spPr>
          <a:xfrm>
            <a:off x="0" y="1418157"/>
            <a:ext cx="7474227" cy="83099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E4C17A-B0D8-43E9-84D6-E12FF4243A69}"/>
              </a:ext>
            </a:extLst>
          </p:cNvPr>
          <p:cNvSpPr txBox="1"/>
          <p:nvPr/>
        </p:nvSpPr>
        <p:spPr>
          <a:xfrm>
            <a:off x="-364654" y="1361161"/>
            <a:ext cx="44434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prstClr val="white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Giới</a:t>
            </a:r>
            <a:r>
              <a:rPr lang="en-US" altLang="ko-KR" sz="4800" b="1" dirty="0">
                <a:solidFill>
                  <a:prstClr val="white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thiệu</a:t>
            </a:r>
            <a:endParaRPr lang="ko-KR" altLang="en-US" sz="4800" b="1" dirty="0">
              <a:solidFill>
                <a:prstClr val="white"/>
              </a:solidFill>
              <a:latin typeface="Arial" panose="020B0604020202020204" pitchFamily="34" charset="0"/>
              <a:ea typeface="Arial Unicode M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41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2" grpId="0" animBg="1"/>
      <p:bldP spid="33" grpId="0" animBg="1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2461731" y="1256565"/>
            <a:ext cx="72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Deep tensor neural network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391613B-BEC1-49DC-B5E6-3AA331A9C72C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9FA6E4-DDFD-405A-B70A-6368BEC42DC8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C79DE-A166-448A-8205-B692B136C2D1}"/>
              </a:ext>
            </a:extLst>
          </p:cNvPr>
          <p:cNvSpPr txBox="1"/>
          <p:nvPr/>
        </p:nvSpPr>
        <p:spPr>
          <a:xfrm>
            <a:off x="0" y="741458"/>
            <a:ext cx="28797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Cơ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sở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lý</a:t>
            </a:r>
            <a:r>
              <a:rPr lang="en-US" altLang="ko-KR" sz="2400" b="1" dirty="0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prstClr val="white"/>
                </a:solidFill>
                <a:latin typeface="Baskerville Old Face" panose="02020602080505020303" pitchFamily="18" charset="0"/>
                <a:ea typeface="Arial Unicode MS"/>
                <a:cs typeface="Arial" pitchFamily="34" charset="0"/>
              </a:rPr>
              <a:t>thuyết</a:t>
            </a:r>
            <a:endParaRPr lang="ko-KR" altLang="en-US" sz="2400" b="1" dirty="0">
              <a:solidFill>
                <a:prstClr val="white"/>
              </a:solidFill>
              <a:latin typeface="Baskerville Old Face" panose="02020602080505020303" pitchFamily="18" charset="0"/>
              <a:ea typeface="Arial Unicode MS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D2AC2-4812-48FB-9A60-018ADE87656A}"/>
              </a:ext>
            </a:extLst>
          </p:cNvPr>
          <p:cNvSpPr txBox="1"/>
          <p:nvPr/>
        </p:nvSpPr>
        <p:spPr>
          <a:xfrm>
            <a:off x="6602902" y="3426551"/>
            <a:ext cx="63610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03CF9-C99C-4EBB-9116-001FEA323B24}"/>
              </a:ext>
            </a:extLst>
          </p:cNvPr>
          <p:cNvSpPr txBox="1"/>
          <p:nvPr/>
        </p:nvSpPr>
        <p:spPr>
          <a:xfrm>
            <a:off x="5165033" y="2670466"/>
            <a:ext cx="937600" cy="40011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9E6FD-E549-49FF-A272-E94EBCA8B56E}"/>
              </a:ext>
            </a:extLst>
          </p:cNvPr>
          <p:cNvSpPr txBox="1"/>
          <p:nvPr/>
        </p:nvSpPr>
        <p:spPr>
          <a:xfrm>
            <a:off x="4028660" y="3426551"/>
            <a:ext cx="63610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D23D8-D462-4411-9D3E-2877735734ED}"/>
              </a:ext>
            </a:extLst>
          </p:cNvPr>
          <p:cNvSpPr txBox="1"/>
          <p:nvPr/>
        </p:nvSpPr>
        <p:spPr>
          <a:xfrm>
            <a:off x="5125275" y="2070861"/>
            <a:ext cx="1013794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Input: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D118D9-51E2-42D8-9B79-610728C37234}"/>
              </a:ext>
            </a:extLst>
          </p:cNvPr>
          <p:cNvSpPr txBox="1"/>
          <p:nvPr/>
        </p:nvSpPr>
        <p:spPr>
          <a:xfrm>
            <a:off x="5330350" y="4040121"/>
            <a:ext cx="63610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F4CB3-98B1-4CD0-835B-CDA243A3046D}"/>
              </a:ext>
            </a:extLst>
          </p:cNvPr>
          <p:cNvSpPr txBox="1"/>
          <p:nvPr/>
        </p:nvSpPr>
        <p:spPr>
          <a:xfrm>
            <a:off x="4940403" y="6074906"/>
            <a:ext cx="1461720" cy="40011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Output: 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C402D9-83F0-49C9-BA3E-9917C3C9C9F2}"/>
              </a:ext>
            </a:extLst>
          </p:cNvPr>
          <p:cNvSpPr txBox="1"/>
          <p:nvPr/>
        </p:nvSpPr>
        <p:spPr>
          <a:xfrm>
            <a:off x="5345913" y="4824552"/>
            <a:ext cx="63610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65CA8E-5444-41FB-BA25-4C583DE0F3C9}"/>
              </a:ext>
            </a:extLst>
          </p:cNvPr>
          <p:cNvCxnSpPr>
            <a:cxnSpLocks/>
          </p:cNvCxnSpPr>
          <p:nvPr/>
        </p:nvCxnSpPr>
        <p:spPr>
          <a:xfrm>
            <a:off x="5638121" y="5741053"/>
            <a:ext cx="6628" cy="28353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18B6C9-FF57-482A-9FF2-610D6074ED31}"/>
              </a:ext>
            </a:extLst>
          </p:cNvPr>
          <p:cNvCxnSpPr>
            <a:cxnSpLocks/>
          </p:cNvCxnSpPr>
          <p:nvPr/>
        </p:nvCxnSpPr>
        <p:spPr>
          <a:xfrm>
            <a:off x="5809416" y="2965323"/>
            <a:ext cx="937601" cy="42998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3BC5A0-60A3-43F4-9069-1475747B9BB6}"/>
              </a:ext>
            </a:extLst>
          </p:cNvPr>
          <p:cNvCxnSpPr>
            <a:cxnSpLocks/>
          </p:cNvCxnSpPr>
          <p:nvPr/>
        </p:nvCxnSpPr>
        <p:spPr>
          <a:xfrm flipH="1">
            <a:off x="4373218" y="2943990"/>
            <a:ext cx="1086676" cy="44525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913F50-91D4-4462-97FF-D3286A851AD3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346713" y="3795883"/>
            <a:ext cx="1083364" cy="42890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DD85A6-B5BD-4F1F-AEA1-382609EAA97F}"/>
              </a:ext>
            </a:extLst>
          </p:cNvPr>
          <p:cNvCxnSpPr>
            <a:cxnSpLocks/>
          </p:cNvCxnSpPr>
          <p:nvPr/>
        </p:nvCxnSpPr>
        <p:spPr>
          <a:xfrm flipH="1">
            <a:off x="5771320" y="3802245"/>
            <a:ext cx="1013795" cy="42254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46CA12-C3F8-4FC7-BE93-7BEEE31AF2F0}"/>
              </a:ext>
            </a:extLst>
          </p:cNvPr>
          <p:cNvCxnSpPr>
            <a:cxnSpLocks/>
          </p:cNvCxnSpPr>
          <p:nvPr/>
        </p:nvCxnSpPr>
        <p:spPr>
          <a:xfrm>
            <a:off x="5625544" y="4379299"/>
            <a:ext cx="0" cy="445253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2FC1223-3E9E-40EC-9A7D-0AC997C59D0A}"/>
              </a:ext>
            </a:extLst>
          </p:cNvPr>
          <p:cNvCxnSpPr>
            <a:cxnSpLocks/>
          </p:cNvCxnSpPr>
          <p:nvPr/>
        </p:nvCxnSpPr>
        <p:spPr>
          <a:xfrm>
            <a:off x="5625545" y="2441105"/>
            <a:ext cx="0" cy="200055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D0AA7B7-6D27-4404-A20C-814D2E369E66}"/>
              </a:ext>
            </a:extLst>
          </p:cNvPr>
          <p:cNvSpPr/>
          <p:nvPr/>
        </p:nvSpPr>
        <p:spPr>
          <a:xfrm>
            <a:off x="5625544" y="5193884"/>
            <a:ext cx="45719" cy="457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252A290-D389-4B7C-A597-209845F4FE4E}"/>
              </a:ext>
            </a:extLst>
          </p:cNvPr>
          <p:cNvSpPr/>
          <p:nvPr/>
        </p:nvSpPr>
        <p:spPr>
          <a:xfrm>
            <a:off x="5618247" y="5333231"/>
            <a:ext cx="45719" cy="457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21614-F8B5-438C-820C-3C57FA4C6208}"/>
              </a:ext>
            </a:extLst>
          </p:cNvPr>
          <p:cNvSpPr/>
          <p:nvPr/>
        </p:nvSpPr>
        <p:spPr>
          <a:xfrm>
            <a:off x="5625544" y="5509642"/>
            <a:ext cx="45719" cy="457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A033B9-75F2-411A-B9C0-C88917ACE207}"/>
              </a:ext>
            </a:extLst>
          </p:cNvPr>
          <p:cNvSpPr/>
          <p:nvPr/>
        </p:nvSpPr>
        <p:spPr>
          <a:xfrm>
            <a:off x="3473206" y="2641160"/>
            <a:ext cx="4304675" cy="3083780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92EA63-F82C-481F-AE77-5E5B1945539A}"/>
              </a:ext>
            </a:extLst>
          </p:cNvPr>
          <p:cNvSpPr txBox="1"/>
          <p:nvPr/>
        </p:nvSpPr>
        <p:spPr>
          <a:xfrm>
            <a:off x="3580365" y="5239651"/>
            <a:ext cx="78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DTNN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959447-5E4B-42E7-9C6B-F0C1B31F3251}"/>
              </a:ext>
            </a:extLst>
          </p:cNvPr>
          <p:cNvSpPr txBox="1"/>
          <p:nvPr/>
        </p:nvSpPr>
        <p:spPr>
          <a:xfrm>
            <a:off x="9814065" y="2070861"/>
            <a:ext cx="88789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1A700D-88F5-46F1-9D37-28C60E5DF395}"/>
              </a:ext>
            </a:extLst>
          </p:cNvPr>
          <p:cNvSpPr txBox="1"/>
          <p:nvPr/>
        </p:nvSpPr>
        <p:spPr>
          <a:xfrm>
            <a:off x="8774598" y="3377403"/>
            <a:ext cx="2966828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</a:rPr>
              <a:t>Hàm</a:t>
            </a:r>
            <a:r>
              <a:rPr lang="en-US" i="1" dirty="0">
                <a:solidFill>
                  <a:schemeClr val="bg1"/>
                </a:solidFill>
              </a:rPr>
              <a:t> activation </a:t>
            </a:r>
            <a:r>
              <a:rPr lang="en-US" i="1" dirty="0" err="1">
                <a:solidFill>
                  <a:schemeClr val="bg1"/>
                </a:solidFill>
              </a:rPr>
              <a:t>thông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thường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0441BC-D568-4E5C-92AD-9DAB9814BAF5}"/>
              </a:ext>
            </a:extLst>
          </p:cNvPr>
          <p:cNvSpPr txBox="1"/>
          <p:nvPr/>
        </p:nvSpPr>
        <p:spPr>
          <a:xfrm>
            <a:off x="9472081" y="4824552"/>
            <a:ext cx="157186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</a:rPr>
              <a:t>Softmax</a:t>
            </a:r>
            <a:r>
              <a:rPr lang="en-US" i="1" dirty="0">
                <a:solidFill>
                  <a:schemeClr val="bg1"/>
                </a:solidFill>
              </a:rPr>
              <a:t>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C70860-F3BB-4166-9F2D-82BC46679BF0}"/>
              </a:ext>
            </a:extLst>
          </p:cNvPr>
          <p:cNvSpPr txBox="1"/>
          <p:nvPr/>
        </p:nvSpPr>
        <p:spPr>
          <a:xfrm>
            <a:off x="9472081" y="5948535"/>
            <a:ext cx="1571863" cy="64633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Loss function: Cross entropy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91462-670F-41B7-8680-161AB627D777}"/>
              </a:ext>
            </a:extLst>
          </p:cNvPr>
          <p:cNvSpPr txBox="1"/>
          <p:nvPr/>
        </p:nvSpPr>
        <p:spPr>
          <a:xfrm>
            <a:off x="496836" y="2611263"/>
            <a:ext cx="229262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</a:rPr>
              <a:t>Học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từ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nhiều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dữ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liệu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khác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nhau</a:t>
            </a:r>
            <a:r>
              <a:rPr lang="en-US" i="1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8AD283-2888-4346-8607-1AEAE264AEF6}"/>
              </a:ext>
            </a:extLst>
          </p:cNvPr>
          <p:cNvCxnSpPr>
            <a:cxnSpLocks/>
          </p:cNvCxnSpPr>
          <p:nvPr/>
        </p:nvCxnSpPr>
        <p:spPr>
          <a:xfrm>
            <a:off x="7394713" y="3590321"/>
            <a:ext cx="1379885" cy="2089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8FE00E-BF0D-442D-BB01-5FEBE9484BE1}"/>
              </a:ext>
            </a:extLst>
          </p:cNvPr>
          <p:cNvCxnSpPr>
            <a:cxnSpLocks/>
          </p:cNvCxnSpPr>
          <p:nvPr/>
        </p:nvCxnSpPr>
        <p:spPr>
          <a:xfrm>
            <a:off x="6399153" y="2255527"/>
            <a:ext cx="327898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844614-A67E-4E9C-BA69-E19CA757486A}"/>
              </a:ext>
            </a:extLst>
          </p:cNvPr>
          <p:cNvCxnSpPr>
            <a:cxnSpLocks/>
          </p:cNvCxnSpPr>
          <p:nvPr/>
        </p:nvCxnSpPr>
        <p:spPr>
          <a:xfrm>
            <a:off x="6096000" y="5009218"/>
            <a:ext cx="3193774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0ABFF0F-FB3A-438F-BFD9-1D0CA67CE2FF}"/>
              </a:ext>
            </a:extLst>
          </p:cNvPr>
          <p:cNvCxnSpPr/>
          <p:nvPr/>
        </p:nvCxnSpPr>
        <p:spPr>
          <a:xfrm>
            <a:off x="6139069" y="5239651"/>
            <a:ext cx="3031435" cy="1032049"/>
          </a:xfrm>
          <a:prstGeom prst="bentConnector3">
            <a:avLst>
              <a:gd name="adj1" fmla="val 25956"/>
            </a:avLst>
          </a:prstGeom>
          <a:ln w="38100">
            <a:solidFill>
              <a:schemeClr val="bg1">
                <a:lumMod val="9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0ADDF4-BA84-4957-AB82-4824AFF3BA06}"/>
              </a:ext>
            </a:extLst>
          </p:cNvPr>
          <p:cNvCxnSpPr>
            <a:cxnSpLocks/>
          </p:cNvCxnSpPr>
          <p:nvPr/>
        </p:nvCxnSpPr>
        <p:spPr>
          <a:xfrm flipH="1">
            <a:off x="2963172" y="3717871"/>
            <a:ext cx="890713" cy="233603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5A98FEC-F939-4401-B2A2-55491B539601}"/>
              </a:ext>
            </a:extLst>
          </p:cNvPr>
          <p:cNvCxnSpPr>
            <a:cxnSpLocks/>
          </p:cNvCxnSpPr>
          <p:nvPr/>
        </p:nvCxnSpPr>
        <p:spPr>
          <a:xfrm flipH="1">
            <a:off x="2982024" y="3609947"/>
            <a:ext cx="3460667" cy="555268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8904FE7-51C5-4C72-8B90-FBCB50D36A2F}"/>
              </a:ext>
            </a:extLst>
          </p:cNvPr>
          <p:cNvSpPr txBox="1"/>
          <p:nvPr/>
        </p:nvSpPr>
        <p:spPr>
          <a:xfrm>
            <a:off x="496837" y="3834672"/>
            <a:ext cx="230612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Hai </a:t>
            </a:r>
            <a:r>
              <a:rPr lang="en-US" i="1" dirty="0" err="1">
                <a:solidFill>
                  <a:schemeClr val="bg1"/>
                </a:solidFill>
              </a:rPr>
              <a:t>đặc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trưng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khác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nhau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của</a:t>
            </a:r>
            <a:r>
              <a:rPr lang="en-US" i="1" dirty="0">
                <a:solidFill>
                  <a:schemeClr val="bg1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260451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 animBg="1"/>
      <p:bldP spid="51" grpId="0" animBg="1"/>
      <p:bldP spid="3" grpId="0" animBg="1"/>
      <p:bldP spid="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901BBC4-84A8-415B-87BB-E938AB49E677}"/>
              </a:ext>
            </a:extLst>
          </p:cNvPr>
          <p:cNvSpPr/>
          <p:nvPr/>
        </p:nvSpPr>
        <p:spPr>
          <a:xfrm>
            <a:off x="0" y="739109"/>
            <a:ext cx="7964558" cy="1152939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8B972C-AA42-4E52-B241-C4CA61B00F46}"/>
              </a:ext>
            </a:extLst>
          </p:cNvPr>
          <p:cNvSpPr/>
          <p:nvPr/>
        </p:nvSpPr>
        <p:spPr>
          <a:xfrm>
            <a:off x="0" y="941078"/>
            <a:ext cx="7474227" cy="83099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E3715-EF98-46E9-8E00-D62B26475A2F}"/>
              </a:ext>
            </a:extLst>
          </p:cNvPr>
          <p:cNvSpPr txBox="1"/>
          <p:nvPr/>
        </p:nvSpPr>
        <p:spPr>
          <a:xfrm>
            <a:off x="2" y="941078"/>
            <a:ext cx="67983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Kết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quả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và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phân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tích</a:t>
            </a:r>
            <a:endParaRPr lang="ko-KR" altLang="en-US" sz="48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36F3AC9-4396-4FD2-9C0A-02D6FB66C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553269"/>
              </p:ext>
            </p:extLst>
          </p:nvPr>
        </p:nvGraphicFramePr>
        <p:xfrm>
          <a:off x="132522" y="2147025"/>
          <a:ext cx="11887201" cy="4194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463">
                  <a:extLst>
                    <a:ext uri="{9D8B030D-6E8A-4147-A177-3AD203B41FA5}">
                      <a16:colId xmlns:a16="http://schemas.microsoft.com/office/drawing/2014/main" val="345379851"/>
                    </a:ext>
                  </a:extLst>
                </a:gridCol>
                <a:gridCol w="2000868">
                  <a:extLst>
                    <a:ext uri="{9D8B030D-6E8A-4147-A177-3AD203B41FA5}">
                      <a16:colId xmlns:a16="http://schemas.microsoft.com/office/drawing/2014/main" val="340339077"/>
                    </a:ext>
                  </a:extLst>
                </a:gridCol>
                <a:gridCol w="1967290">
                  <a:extLst>
                    <a:ext uri="{9D8B030D-6E8A-4147-A177-3AD203B41FA5}">
                      <a16:colId xmlns:a16="http://schemas.microsoft.com/office/drawing/2014/main" val="3586804917"/>
                    </a:ext>
                  </a:extLst>
                </a:gridCol>
                <a:gridCol w="1967290">
                  <a:extLst>
                    <a:ext uri="{9D8B030D-6E8A-4147-A177-3AD203B41FA5}">
                      <a16:colId xmlns:a16="http://schemas.microsoft.com/office/drawing/2014/main" val="1960083419"/>
                    </a:ext>
                  </a:extLst>
                </a:gridCol>
                <a:gridCol w="1967290">
                  <a:extLst>
                    <a:ext uri="{9D8B030D-6E8A-4147-A177-3AD203B41FA5}">
                      <a16:colId xmlns:a16="http://schemas.microsoft.com/office/drawing/2014/main" val="1391748632"/>
                    </a:ext>
                  </a:extLst>
                </a:gridCol>
              </a:tblGrid>
              <a:tr h="839369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                 </a:t>
                      </a:r>
                      <a:r>
                        <a:rPr lang="en-US" sz="2400" dirty="0" err="1"/>
                        <a:t>Khoảng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cách</a:t>
                      </a:r>
                      <a:r>
                        <a:rPr lang="en-US" sz="2400" dirty="0"/>
                        <a:t> (cm)</a:t>
                      </a:r>
                    </a:p>
                    <a:p>
                      <a:pPr algn="l"/>
                      <a:r>
                        <a:rPr lang="en-US" sz="2400" dirty="0"/>
                        <a:t>Phương pháp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12305098"/>
                  </a:ext>
                </a:extLst>
              </a:tr>
              <a:tr h="6709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lgerian" panose="04020705040A02060702" pitchFamily="82" charset="0"/>
                        </a:rPr>
                        <a:t>Không</a:t>
                      </a:r>
                      <a:r>
                        <a:rPr lang="en-US" sz="2400" dirty="0">
                          <a:latin typeface="Algerian" panose="04020705040A02060702" pitchFamily="82" charset="0"/>
                        </a:rPr>
                        <a:t> </a:t>
                      </a:r>
                      <a:r>
                        <a:rPr lang="en-US" sz="2400" dirty="0" err="1">
                          <a:latin typeface="Algerian" panose="04020705040A02060702" pitchFamily="82" charset="0"/>
                        </a:rPr>
                        <a:t>dùng</a:t>
                      </a:r>
                      <a:r>
                        <a:rPr lang="en-US" sz="2400" dirty="0">
                          <a:latin typeface="Algerian" panose="04020705040A02060702" pitchFamily="82" charset="0"/>
                        </a:rPr>
                        <a:t> NN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BDB903">
                            <a:shade val="30000"/>
                            <a:satMod val="115000"/>
                          </a:srgbClr>
                        </a:gs>
                        <a:gs pos="50000">
                          <a:srgbClr val="BDB903">
                            <a:shade val="67500"/>
                            <a:satMod val="115000"/>
                          </a:srgbClr>
                        </a:gs>
                        <a:gs pos="100000">
                          <a:srgbClr val="BDB90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0.1928 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0.2077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 0.2006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0.2194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48904"/>
                  </a:ext>
                </a:extLst>
              </a:tr>
              <a:tr h="6709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lgerian" panose="04020705040A02060702" pitchFamily="82" charset="0"/>
                        </a:rPr>
                        <a:t>PNN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BDB903">
                            <a:shade val="30000"/>
                            <a:satMod val="115000"/>
                          </a:srgbClr>
                        </a:gs>
                        <a:gs pos="50000">
                          <a:srgbClr val="BDB903">
                            <a:shade val="67500"/>
                            <a:satMod val="115000"/>
                          </a:srgbClr>
                        </a:gs>
                        <a:gs pos="100000">
                          <a:srgbClr val="BDB90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0.1377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0.1867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0.1744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0.2089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49173"/>
                  </a:ext>
                </a:extLst>
              </a:tr>
              <a:tr h="6709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lgerian" panose="04020705040A02060702" pitchFamily="82" charset="0"/>
                        </a:rPr>
                        <a:t>GRNN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BDB903">
                            <a:shade val="30000"/>
                            <a:satMod val="115000"/>
                          </a:srgbClr>
                        </a:gs>
                        <a:gs pos="50000">
                          <a:srgbClr val="BDB903">
                            <a:shade val="67500"/>
                            <a:satMod val="115000"/>
                          </a:srgbClr>
                        </a:gs>
                        <a:gs pos="100000">
                          <a:srgbClr val="BDB90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0.1394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0.1861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0.1745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0.2090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26093"/>
                  </a:ext>
                </a:extLst>
              </a:tr>
              <a:tr h="6709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lgerian" panose="04020705040A02060702" pitchFamily="82" charset="0"/>
                        </a:rPr>
                        <a:t>PNN+ DAE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BDB903">
                            <a:shade val="30000"/>
                            <a:satMod val="115000"/>
                          </a:srgbClr>
                        </a:gs>
                        <a:gs pos="50000">
                          <a:srgbClr val="BDB903">
                            <a:shade val="67500"/>
                            <a:satMod val="115000"/>
                          </a:srgbClr>
                        </a:gs>
                        <a:gs pos="100000">
                          <a:srgbClr val="BDB90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0.0544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0.0585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0.0999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64323"/>
                  </a:ext>
                </a:extLst>
              </a:tr>
              <a:tr h="6709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lgerian" panose="04020705040A02060702" pitchFamily="82" charset="0"/>
                        </a:rPr>
                        <a:t>GRNN + DAE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BDB903">
                            <a:shade val="30000"/>
                            <a:satMod val="115000"/>
                          </a:srgbClr>
                        </a:gs>
                        <a:gs pos="50000">
                          <a:srgbClr val="BDB903">
                            <a:shade val="67500"/>
                            <a:satMod val="115000"/>
                          </a:srgbClr>
                        </a:gs>
                        <a:gs pos="100000">
                          <a:srgbClr val="BDB90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0.0347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0.0530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0.0566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0.0910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18894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D922B5-0037-4C27-978E-8E619CDDA7D8}"/>
              </a:ext>
            </a:extLst>
          </p:cNvPr>
          <p:cNvSpPr txBox="1"/>
          <p:nvPr/>
        </p:nvSpPr>
        <p:spPr>
          <a:xfrm>
            <a:off x="2080591" y="6408241"/>
            <a:ext cx="759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chemeClr val="bg1"/>
                </a:solidFill>
              </a:rPr>
              <a:t>Bảng</a:t>
            </a:r>
            <a:r>
              <a:rPr lang="en-US" sz="2000" i="1" dirty="0">
                <a:solidFill>
                  <a:schemeClr val="bg1"/>
                </a:solidFill>
              </a:rPr>
              <a:t> so </a:t>
            </a:r>
            <a:r>
              <a:rPr lang="en-US" sz="2000" i="1" dirty="0" err="1">
                <a:solidFill>
                  <a:schemeClr val="bg1"/>
                </a:solidFill>
              </a:rPr>
              <a:t>sánh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các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phương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pháp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khi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chỉ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dùng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một</a:t>
            </a:r>
            <a:r>
              <a:rPr lang="en-US" sz="2000" i="1" dirty="0">
                <a:solidFill>
                  <a:schemeClr val="bg1"/>
                </a:solidFill>
              </a:rPr>
              <a:t> symbol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824C56-F42C-47B2-9AFF-FBC226B05ABF}"/>
              </a:ext>
            </a:extLst>
          </p:cNvPr>
          <p:cNvSpPr/>
          <p:nvPr/>
        </p:nvSpPr>
        <p:spPr>
          <a:xfrm>
            <a:off x="4108170" y="2994991"/>
            <a:ext cx="7911549" cy="689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190BB5-C809-4DA4-BC93-94703AA3F1B0}"/>
              </a:ext>
            </a:extLst>
          </p:cNvPr>
          <p:cNvSpPr/>
          <p:nvPr/>
        </p:nvSpPr>
        <p:spPr>
          <a:xfrm>
            <a:off x="4108173" y="3684104"/>
            <a:ext cx="7911549" cy="689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E7F717-CF0B-4D91-9170-6322F6C2369C}"/>
              </a:ext>
            </a:extLst>
          </p:cNvPr>
          <p:cNvSpPr/>
          <p:nvPr/>
        </p:nvSpPr>
        <p:spPr>
          <a:xfrm>
            <a:off x="4108172" y="4373217"/>
            <a:ext cx="7911549" cy="689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2C184C-122F-40B7-8B7F-1E0ACBCBFF6D}"/>
              </a:ext>
            </a:extLst>
          </p:cNvPr>
          <p:cNvSpPr/>
          <p:nvPr/>
        </p:nvSpPr>
        <p:spPr>
          <a:xfrm>
            <a:off x="4108171" y="5062330"/>
            <a:ext cx="7911549" cy="689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31170B-1330-44ED-80A1-5A7BFC2E2640}"/>
              </a:ext>
            </a:extLst>
          </p:cNvPr>
          <p:cNvSpPr/>
          <p:nvPr/>
        </p:nvSpPr>
        <p:spPr>
          <a:xfrm>
            <a:off x="4108170" y="5751443"/>
            <a:ext cx="7911549" cy="5898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901BBC4-84A8-415B-87BB-E938AB49E677}"/>
              </a:ext>
            </a:extLst>
          </p:cNvPr>
          <p:cNvSpPr/>
          <p:nvPr/>
        </p:nvSpPr>
        <p:spPr>
          <a:xfrm>
            <a:off x="0" y="739109"/>
            <a:ext cx="7964558" cy="1152939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8B972C-AA42-4E52-B241-C4CA61B00F46}"/>
              </a:ext>
            </a:extLst>
          </p:cNvPr>
          <p:cNvSpPr/>
          <p:nvPr/>
        </p:nvSpPr>
        <p:spPr>
          <a:xfrm>
            <a:off x="0" y="941078"/>
            <a:ext cx="7474227" cy="83099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E3715-EF98-46E9-8E00-D62B26475A2F}"/>
              </a:ext>
            </a:extLst>
          </p:cNvPr>
          <p:cNvSpPr txBox="1"/>
          <p:nvPr/>
        </p:nvSpPr>
        <p:spPr>
          <a:xfrm>
            <a:off x="2" y="941078"/>
            <a:ext cx="67983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Kết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quả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và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phân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tích</a:t>
            </a:r>
            <a:endParaRPr lang="ko-KR" altLang="en-US" sz="48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36F3AC9-4396-4FD2-9C0A-02D6FB66C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24066"/>
              </p:ext>
            </p:extLst>
          </p:nvPr>
        </p:nvGraphicFramePr>
        <p:xfrm>
          <a:off x="132522" y="2147025"/>
          <a:ext cx="11887201" cy="4194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463">
                  <a:extLst>
                    <a:ext uri="{9D8B030D-6E8A-4147-A177-3AD203B41FA5}">
                      <a16:colId xmlns:a16="http://schemas.microsoft.com/office/drawing/2014/main" val="345379851"/>
                    </a:ext>
                  </a:extLst>
                </a:gridCol>
                <a:gridCol w="2000868">
                  <a:extLst>
                    <a:ext uri="{9D8B030D-6E8A-4147-A177-3AD203B41FA5}">
                      <a16:colId xmlns:a16="http://schemas.microsoft.com/office/drawing/2014/main" val="340339077"/>
                    </a:ext>
                  </a:extLst>
                </a:gridCol>
                <a:gridCol w="1967290">
                  <a:extLst>
                    <a:ext uri="{9D8B030D-6E8A-4147-A177-3AD203B41FA5}">
                      <a16:colId xmlns:a16="http://schemas.microsoft.com/office/drawing/2014/main" val="3586804917"/>
                    </a:ext>
                  </a:extLst>
                </a:gridCol>
                <a:gridCol w="1967290">
                  <a:extLst>
                    <a:ext uri="{9D8B030D-6E8A-4147-A177-3AD203B41FA5}">
                      <a16:colId xmlns:a16="http://schemas.microsoft.com/office/drawing/2014/main" val="1960083419"/>
                    </a:ext>
                  </a:extLst>
                </a:gridCol>
                <a:gridCol w="1967290">
                  <a:extLst>
                    <a:ext uri="{9D8B030D-6E8A-4147-A177-3AD203B41FA5}">
                      <a16:colId xmlns:a16="http://schemas.microsoft.com/office/drawing/2014/main" val="1391748632"/>
                    </a:ext>
                  </a:extLst>
                </a:gridCol>
              </a:tblGrid>
              <a:tr h="839369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                 </a:t>
                      </a:r>
                      <a:r>
                        <a:rPr lang="en-US" sz="2400" dirty="0" err="1"/>
                        <a:t>Khoảng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cách</a:t>
                      </a:r>
                      <a:r>
                        <a:rPr lang="en-US" sz="2400" dirty="0"/>
                        <a:t> (cm)</a:t>
                      </a:r>
                    </a:p>
                    <a:p>
                      <a:pPr algn="l"/>
                      <a:r>
                        <a:rPr lang="en-US" sz="2400" dirty="0"/>
                        <a:t>Phương pháp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4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4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4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12305098"/>
                  </a:ext>
                </a:extLst>
              </a:tr>
              <a:tr h="6709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lgerian" panose="04020705040A02060702" pitchFamily="82" charset="0"/>
                        </a:rPr>
                        <a:t>PNN + Framing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BDB903">
                            <a:shade val="30000"/>
                            <a:satMod val="115000"/>
                          </a:srgbClr>
                        </a:gs>
                        <a:gs pos="50000">
                          <a:srgbClr val="BDB903">
                            <a:shade val="67500"/>
                            <a:satMod val="115000"/>
                          </a:srgbClr>
                        </a:gs>
                        <a:gs pos="100000">
                          <a:srgbClr val="BDB90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0.0048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0.0053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48904"/>
                  </a:ext>
                </a:extLst>
              </a:tr>
              <a:tr h="6709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lgerian" panose="04020705040A02060702" pitchFamily="82" charset="0"/>
                        </a:rPr>
                        <a:t>GRNN + Framing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BDB903">
                            <a:shade val="30000"/>
                            <a:satMod val="115000"/>
                          </a:srgbClr>
                        </a:gs>
                        <a:gs pos="50000">
                          <a:srgbClr val="BDB903">
                            <a:shade val="67500"/>
                            <a:satMod val="115000"/>
                          </a:srgbClr>
                        </a:gs>
                        <a:gs pos="100000">
                          <a:srgbClr val="BDB90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0.0053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0.0127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49173"/>
                  </a:ext>
                </a:extLst>
              </a:tr>
              <a:tr h="6709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lgerian" panose="04020705040A02060702" pitchFamily="82" charset="0"/>
                        </a:rPr>
                        <a:t>PNN + CWT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BDB903">
                            <a:shade val="30000"/>
                            <a:satMod val="115000"/>
                          </a:srgbClr>
                        </a:gs>
                        <a:gs pos="50000">
                          <a:srgbClr val="BDB903">
                            <a:shade val="67500"/>
                            <a:satMod val="115000"/>
                          </a:srgbClr>
                        </a:gs>
                        <a:gs pos="100000">
                          <a:srgbClr val="BDB90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0.0054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0.0047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0.0341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26093"/>
                  </a:ext>
                </a:extLst>
              </a:tr>
              <a:tr h="6709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lgerian" panose="04020705040A02060702" pitchFamily="82" charset="0"/>
                        </a:rPr>
                        <a:t>GRNN+ CWT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BDB903">
                            <a:shade val="30000"/>
                            <a:satMod val="115000"/>
                          </a:srgbClr>
                        </a:gs>
                        <a:gs pos="50000">
                          <a:srgbClr val="BDB903">
                            <a:shade val="67500"/>
                            <a:satMod val="115000"/>
                          </a:srgbClr>
                        </a:gs>
                        <a:gs pos="100000">
                          <a:srgbClr val="BDB90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0.0054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0.0338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64323"/>
                  </a:ext>
                </a:extLst>
              </a:tr>
              <a:tr h="6709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lgerian" panose="04020705040A02060702" pitchFamily="82" charset="0"/>
                        </a:rPr>
                        <a:t>DTNN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BDB903">
                            <a:shade val="30000"/>
                            <a:satMod val="115000"/>
                          </a:srgbClr>
                        </a:gs>
                        <a:gs pos="50000">
                          <a:srgbClr val="BDB903">
                            <a:shade val="67500"/>
                            <a:satMod val="115000"/>
                          </a:srgbClr>
                        </a:gs>
                        <a:gs pos="100000">
                          <a:srgbClr val="BDB90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0.0037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0.0047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0.0126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18894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D922B5-0037-4C27-978E-8E619CDDA7D8}"/>
              </a:ext>
            </a:extLst>
          </p:cNvPr>
          <p:cNvSpPr txBox="1"/>
          <p:nvPr/>
        </p:nvSpPr>
        <p:spPr>
          <a:xfrm>
            <a:off x="2080591" y="6408241"/>
            <a:ext cx="759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chemeClr val="bg1"/>
                </a:solidFill>
              </a:rPr>
              <a:t>Bảng</a:t>
            </a:r>
            <a:r>
              <a:rPr lang="en-US" sz="2000" i="1" dirty="0">
                <a:solidFill>
                  <a:schemeClr val="bg1"/>
                </a:solidFill>
              </a:rPr>
              <a:t> so </a:t>
            </a:r>
            <a:r>
              <a:rPr lang="en-US" sz="2000" i="1" dirty="0" err="1">
                <a:solidFill>
                  <a:schemeClr val="bg1"/>
                </a:solidFill>
              </a:rPr>
              <a:t>sánh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các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phương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pháp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khi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dùng</a:t>
            </a:r>
            <a:r>
              <a:rPr lang="en-US" sz="2000" i="1" dirty="0">
                <a:solidFill>
                  <a:schemeClr val="bg1"/>
                </a:solidFill>
              </a:rPr>
              <a:t> Framing, CWT, DTNN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01B5C-1E08-49F1-AFB7-9A4E0E333A68}"/>
              </a:ext>
            </a:extLst>
          </p:cNvPr>
          <p:cNvSpPr/>
          <p:nvPr/>
        </p:nvSpPr>
        <p:spPr>
          <a:xfrm>
            <a:off x="4108173" y="3684104"/>
            <a:ext cx="7911549" cy="689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B0EE6A-D79C-486A-8D59-852CF28C7257}"/>
              </a:ext>
            </a:extLst>
          </p:cNvPr>
          <p:cNvSpPr/>
          <p:nvPr/>
        </p:nvSpPr>
        <p:spPr>
          <a:xfrm>
            <a:off x="4108172" y="2994991"/>
            <a:ext cx="7911549" cy="689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14810-632B-4BB0-8255-AACBD24520BD}"/>
              </a:ext>
            </a:extLst>
          </p:cNvPr>
          <p:cNvSpPr/>
          <p:nvPr/>
        </p:nvSpPr>
        <p:spPr>
          <a:xfrm>
            <a:off x="4108172" y="4349374"/>
            <a:ext cx="7911549" cy="689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3E2370-1053-44E8-B232-753B4348F31E}"/>
              </a:ext>
            </a:extLst>
          </p:cNvPr>
          <p:cNvSpPr/>
          <p:nvPr/>
        </p:nvSpPr>
        <p:spPr>
          <a:xfrm>
            <a:off x="4108170" y="5691836"/>
            <a:ext cx="7911549" cy="6375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5FC9C-CABE-4BAC-9E92-E2F8015AF893}"/>
              </a:ext>
            </a:extLst>
          </p:cNvPr>
          <p:cNvSpPr/>
          <p:nvPr/>
        </p:nvSpPr>
        <p:spPr>
          <a:xfrm>
            <a:off x="4108170" y="5038487"/>
            <a:ext cx="7911549" cy="689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1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2C29C-1215-47B3-B9B3-2BCECEAAE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3542A-A90D-4282-BF11-35A8F1BF5B8D}"/>
              </a:ext>
            </a:extLst>
          </p:cNvPr>
          <p:cNvSpPr/>
          <p:nvPr/>
        </p:nvSpPr>
        <p:spPr>
          <a:xfrm>
            <a:off x="649356" y="6361043"/>
            <a:ext cx="2067339" cy="3776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46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067BBEE5-DE50-409D-9457-3CC0A3A2BBEC}"/>
              </a:ext>
            </a:extLst>
          </p:cNvPr>
          <p:cNvSpPr/>
          <p:nvPr/>
        </p:nvSpPr>
        <p:spPr>
          <a:xfrm>
            <a:off x="0" y="209022"/>
            <a:ext cx="7964558" cy="1152939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C61B95-BDAF-469A-B4A7-2024C1B57215}"/>
              </a:ext>
            </a:extLst>
          </p:cNvPr>
          <p:cNvSpPr/>
          <p:nvPr/>
        </p:nvSpPr>
        <p:spPr>
          <a:xfrm>
            <a:off x="0" y="410991"/>
            <a:ext cx="7474227" cy="83099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31017-6D0F-4FDF-B6F7-8319E468A796}"/>
              </a:ext>
            </a:extLst>
          </p:cNvPr>
          <p:cNvSpPr txBox="1"/>
          <p:nvPr/>
        </p:nvSpPr>
        <p:spPr>
          <a:xfrm>
            <a:off x="2" y="410991"/>
            <a:ext cx="54776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Kết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luận</a:t>
            </a:r>
            <a:endParaRPr lang="ko-KR" altLang="en-US" sz="48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306273-24E3-4881-A014-66D42730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58"/>
            <a:ext cx="12192000" cy="54140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5F6691-B1BD-41F9-A24F-E0148F5AC701}"/>
              </a:ext>
            </a:extLst>
          </p:cNvPr>
          <p:cNvSpPr txBox="1"/>
          <p:nvPr/>
        </p:nvSpPr>
        <p:spPr>
          <a:xfrm>
            <a:off x="881269" y="4419490"/>
            <a:ext cx="9846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>
                <a:solidFill>
                  <a:schemeClr val="accent4"/>
                </a:solidFill>
              </a:rPr>
              <a:t>Model: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/>
                </a:solidFill>
              </a:rPr>
              <a:t>GRNN &amp; PNN: </a:t>
            </a:r>
            <a:r>
              <a:rPr lang="en-US" sz="2000" dirty="0" err="1">
                <a:solidFill>
                  <a:schemeClr val="bg1"/>
                </a:solidFill>
              </a:rPr>
              <a:t>Cả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đều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những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mô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hình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đơn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giản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cho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kết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quả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tương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đương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với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nhau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khá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vượt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khi</a:t>
            </a:r>
            <a:r>
              <a:rPr lang="en-US" sz="2000" dirty="0">
                <a:solidFill>
                  <a:schemeClr val="bg1"/>
                </a:solidFill>
              </a:rPr>
              <a:t> so </a:t>
            </a:r>
            <a:r>
              <a:rPr lang="en-US" sz="2000" dirty="0" err="1">
                <a:solidFill>
                  <a:schemeClr val="bg1"/>
                </a:solidFill>
              </a:rPr>
              <a:t>với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các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mô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hình</a:t>
            </a:r>
            <a:r>
              <a:rPr lang="en-US" sz="2000" dirty="0">
                <a:solidFill>
                  <a:schemeClr val="bg1"/>
                </a:solidFill>
              </a:rPr>
              <a:t> Machine learning </a:t>
            </a:r>
            <a:r>
              <a:rPr lang="en-US" sz="2000" dirty="0" err="1">
                <a:solidFill>
                  <a:schemeClr val="bg1"/>
                </a:solidFill>
              </a:rPr>
              <a:t>cổ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điển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Tuy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nhiên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xử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của</a:t>
            </a:r>
            <a:r>
              <a:rPr lang="en-US" sz="2000" dirty="0">
                <a:solidFill>
                  <a:schemeClr val="bg1"/>
                </a:solidFill>
              </a:rPr>
              <a:t> GRNN </a:t>
            </a:r>
            <a:r>
              <a:rPr lang="en-US" sz="2000" dirty="0" err="1">
                <a:solidFill>
                  <a:schemeClr val="bg1"/>
                </a:solidFill>
              </a:rPr>
              <a:t>cao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hơn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nhiều</a:t>
            </a:r>
            <a:r>
              <a:rPr lang="en-US" sz="2000" dirty="0">
                <a:solidFill>
                  <a:schemeClr val="bg1"/>
                </a:solidFill>
              </a:rPr>
              <a:t> so </a:t>
            </a:r>
            <a:r>
              <a:rPr lang="en-US" sz="2000" dirty="0" err="1">
                <a:solidFill>
                  <a:schemeClr val="bg1"/>
                </a:solidFill>
              </a:rPr>
              <a:t>với</a:t>
            </a:r>
            <a:r>
              <a:rPr lang="en-US" sz="2000" dirty="0">
                <a:solidFill>
                  <a:schemeClr val="bg1"/>
                </a:solidFill>
              </a:rPr>
              <a:t> PNN.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86A1E-74A3-4C19-B260-F99965C8C65B}"/>
              </a:ext>
            </a:extLst>
          </p:cNvPr>
          <p:cNvSpPr txBox="1"/>
          <p:nvPr/>
        </p:nvSpPr>
        <p:spPr>
          <a:xfrm>
            <a:off x="881269" y="2422022"/>
            <a:ext cx="9766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 err="1">
                <a:solidFill>
                  <a:schemeClr val="accent4"/>
                </a:solidFill>
              </a:rPr>
              <a:t>Tiền</a:t>
            </a:r>
            <a:r>
              <a:rPr lang="en-US" sz="2000" b="1" i="1" dirty="0">
                <a:solidFill>
                  <a:schemeClr val="accent4"/>
                </a:solidFill>
              </a:rPr>
              <a:t> </a:t>
            </a:r>
            <a:r>
              <a:rPr lang="en-US" sz="2000" b="1" i="1" dirty="0" err="1">
                <a:solidFill>
                  <a:schemeClr val="accent4"/>
                </a:solidFill>
              </a:rPr>
              <a:t>xử</a:t>
            </a:r>
            <a:r>
              <a:rPr lang="en-US" sz="2000" b="1" i="1" dirty="0">
                <a:solidFill>
                  <a:schemeClr val="accent4"/>
                </a:solidFill>
              </a:rPr>
              <a:t> </a:t>
            </a:r>
            <a:r>
              <a:rPr lang="en-US" sz="2000" b="1" i="1" dirty="0" err="1">
                <a:solidFill>
                  <a:schemeClr val="accent4"/>
                </a:solidFill>
              </a:rPr>
              <a:t>lý</a:t>
            </a:r>
            <a:r>
              <a:rPr lang="en-US" sz="2000" b="1" i="1" dirty="0">
                <a:solidFill>
                  <a:schemeClr val="accent4"/>
                </a:solidFill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/>
                </a:solidFill>
              </a:rPr>
              <a:t>CWT: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lại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hiệu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quả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đôi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chút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nhưng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lại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làm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tăng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xử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, training.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1635A-E5F1-43F0-8BBD-EC77AB2EE29B}"/>
              </a:ext>
            </a:extLst>
          </p:cNvPr>
          <p:cNvSpPr txBox="1"/>
          <p:nvPr/>
        </p:nvSpPr>
        <p:spPr>
          <a:xfrm>
            <a:off x="881269" y="3761046"/>
            <a:ext cx="9846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/>
                </a:solidFill>
              </a:rPr>
              <a:t>Framing: </a:t>
            </a:r>
            <a:r>
              <a:rPr lang="en-US" sz="2000" dirty="0" err="1">
                <a:solidFill>
                  <a:schemeClr val="bg1"/>
                </a:solidFill>
              </a:rPr>
              <a:t>Phương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pháp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tiền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xử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tốt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nhất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giảm</a:t>
            </a:r>
            <a:r>
              <a:rPr lang="en-US" sz="2000" dirty="0">
                <a:solidFill>
                  <a:schemeClr val="bg1"/>
                </a:solidFill>
              </a:rPr>
              <a:t> BER </a:t>
            </a:r>
            <a:r>
              <a:rPr lang="en-US" sz="2000" dirty="0" err="1">
                <a:solidFill>
                  <a:schemeClr val="bg1"/>
                </a:solidFill>
              </a:rPr>
              <a:t>đi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nhiều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nhất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Tuy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nhiên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nhược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điểm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vẫn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làm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gian</a:t>
            </a:r>
            <a:r>
              <a:rPr lang="en-US" sz="2000" dirty="0">
                <a:solidFill>
                  <a:schemeClr val="bg1"/>
                </a:solidFill>
              </a:rPr>
              <a:t> training </a:t>
            </a:r>
            <a:r>
              <a:rPr lang="en-US" sz="2000" dirty="0" err="1">
                <a:solidFill>
                  <a:schemeClr val="bg1"/>
                </a:solidFill>
              </a:rPr>
              <a:t>tăng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cao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D1D4E5-3040-4581-9527-67AD46DBD3EA}"/>
              </a:ext>
            </a:extLst>
          </p:cNvPr>
          <p:cNvSpPr txBox="1"/>
          <p:nvPr/>
        </p:nvSpPr>
        <p:spPr>
          <a:xfrm>
            <a:off x="881269" y="3112378"/>
            <a:ext cx="9243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/>
                </a:solidFill>
              </a:rPr>
              <a:t>DAE: </a:t>
            </a:r>
            <a:r>
              <a:rPr lang="en-US" sz="2000" dirty="0" err="1">
                <a:solidFill>
                  <a:schemeClr val="bg1"/>
                </a:solidFill>
              </a:rPr>
              <a:t>Giúp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cải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thiện</a:t>
            </a:r>
            <a:r>
              <a:rPr lang="en-US" sz="2000" dirty="0">
                <a:solidFill>
                  <a:schemeClr val="bg1"/>
                </a:solidFill>
              </a:rPr>
              <a:t> BER </a:t>
            </a:r>
            <a:r>
              <a:rPr lang="en-US" sz="2000" dirty="0" err="1">
                <a:solidFill>
                  <a:schemeClr val="bg1"/>
                </a:solidFill>
              </a:rPr>
              <a:t>đáng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kể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không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tăng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gian</a:t>
            </a:r>
            <a:r>
              <a:rPr lang="en-US" sz="2000" dirty="0">
                <a:solidFill>
                  <a:schemeClr val="bg1"/>
                </a:solidFill>
              </a:rPr>
              <a:t> training, </a:t>
            </a:r>
            <a:r>
              <a:rPr lang="en-US" sz="2000" dirty="0" err="1">
                <a:solidFill>
                  <a:schemeClr val="bg1"/>
                </a:solidFill>
              </a:rPr>
              <a:t>nhưng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mô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hình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phức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tạp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cao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79067B-E5AC-4FDD-A6D4-42F7479B81EC}"/>
              </a:ext>
            </a:extLst>
          </p:cNvPr>
          <p:cNvSpPr txBox="1"/>
          <p:nvPr/>
        </p:nvSpPr>
        <p:spPr>
          <a:xfrm>
            <a:off x="881269" y="5743853"/>
            <a:ext cx="10559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4"/>
                </a:solidFill>
              </a:rPr>
              <a:t>DTNN: </a:t>
            </a:r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một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cải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tiến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phép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kết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hợp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kỹ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thuật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tiền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xử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giúp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cải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thiện</a:t>
            </a:r>
            <a:r>
              <a:rPr lang="en-US" sz="2000" dirty="0">
                <a:solidFill>
                  <a:schemeClr val="bg1"/>
                </a:solidFill>
              </a:rPr>
              <a:t> BER </a:t>
            </a:r>
            <a:r>
              <a:rPr lang="en-US" sz="2000" dirty="0" err="1">
                <a:solidFill>
                  <a:schemeClr val="bg1"/>
                </a:solidFill>
              </a:rPr>
              <a:t>nhiều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nhất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Nhược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điểm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đáng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phức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tạm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mất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xử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và</a:t>
            </a:r>
            <a:r>
              <a:rPr lang="en-US" sz="2000" dirty="0">
                <a:solidFill>
                  <a:schemeClr val="bg1"/>
                </a:solidFill>
              </a:rPr>
              <a:t> training.</a:t>
            </a:r>
            <a:endParaRPr lang="en-US" sz="2000" dirty="0">
              <a:solidFill>
                <a:schemeClr val="accent4"/>
              </a:solidFill>
            </a:endParaRP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322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11" grpId="0"/>
      <p:bldP spid="12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067BBEE5-DE50-409D-9457-3CC0A3A2BBEC}"/>
              </a:ext>
            </a:extLst>
          </p:cNvPr>
          <p:cNvSpPr/>
          <p:nvPr/>
        </p:nvSpPr>
        <p:spPr>
          <a:xfrm>
            <a:off x="0" y="686100"/>
            <a:ext cx="7964558" cy="1152939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C61B95-BDAF-469A-B4A7-2024C1B57215}"/>
              </a:ext>
            </a:extLst>
          </p:cNvPr>
          <p:cNvSpPr/>
          <p:nvPr/>
        </p:nvSpPr>
        <p:spPr>
          <a:xfrm>
            <a:off x="0" y="888069"/>
            <a:ext cx="7474227" cy="83099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31017-6D0F-4FDF-B6F7-8319E468A796}"/>
              </a:ext>
            </a:extLst>
          </p:cNvPr>
          <p:cNvSpPr txBox="1"/>
          <p:nvPr/>
        </p:nvSpPr>
        <p:spPr>
          <a:xfrm>
            <a:off x="2" y="888069"/>
            <a:ext cx="54776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Kết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luận</a:t>
            </a:r>
            <a:endParaRPr lang="ko-KR" altLang="en-US" sz="48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538A8-8E04-46D3-8963-3C996730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28" y="2050647"/>
            <a:ext cx="719390" cy="7193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3C8A4C-A9D5-4519-BCE8-1038CD1B815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744818" y="2410342"/>
            <a:ext cx="4916557" cy="1656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FB873465-8559-4A6D-BD85-0365412BE751}"/>
              </a:ext>
            </a:extLst>
          </p:cNvPr>
          <p:cNvSpPr/>
          <p:nvPr/>
        </p:nvSpPr>
        <p:spPr>
          <a:xfrm>
            <a:off x="10661375" y="2410341"/>
            <a:ext cx="92765" cy="4571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72E917-4B56-43A8-A1CF-843F36642754}"/>
              </a:ext>
            </a:extLst>
          </p:cNvPr>
          <p:cNvSpPr txBox="1"/>
          <p:nvPr/>
        </p:nvSpPr>
        <p:spPr>
          <a:xfrm>
            <a:off x="9667462" y="2041008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Ưu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điểm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39D979-F737-4550-AF71-E6513472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444" y="3581673"/>
            <a:ext cx="719390" cy="7193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0D5103-CB46-4A42-8B26-33B773BF8F2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08834" y="3941368"/>
            <a:ext cx="4916557" cy="1656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A89F9721-72B4-4778-9496-008CF22F4547}"/>
              </a:ext>
            </a:extLst>
          </p:cNvPr>
          <p:cNvSpPr/>
          <p:nvPr/>
        </p:nvSpPr>
        <p:spPr>
          <a:xfrm>
            <a:off x="10625391" y="3941367"/>
            <a:ext cx="92765" cy="4571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EC3C01-7E24-4605-8C62-F5CB2299E35C}"/>
              </a:ext>
            </a:extLst>
          </p:cNvPr>
          <p:cNvSpPr txBox="1"/>
          <p:nvPr/>
        </p:nvSpPr>
        <p:spPr>
          <a:xfrm>
            <a:off x="9326678" y="3572034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Nhược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điểm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242DB4-01CA-47EA-84DA-D7F0E7529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05" y="5049471"/>
            <a:ext cx="719390" cy="71939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259C5F-4DCF-4600-B880-BCA491C9AB9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27795" y="5409166"/>
            <a:ext cx="4916557" cy="1656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7F0E56E7-62DB-43A9-85DF-D051CA104CF0}"/>
              </a:ext>
            </a:extLst>
          </p:cNvPr>
          <p:cNvSpPr/>
          <p:nvPr/>
        </p:nvSpPr>
        <p:spPr>
          <a:xfrm>
            <a:off x="10644352" y="5409165"/>
            <a:ext cx="92765" cy="45719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E8844B-35AF-4C5D-A357-4ACFFB5E8711}"/>
              </a:ext>
            </a:extLst>
          </p:cNvPr>
          <p:cNvSpPr txBox="1"/>
          <p:nvPr/>
        </p:nvSpPr>
        <p:spPr>
          <a:xfrm>
            <a:off x="8046926" y="5039832"/>
            <a:ext cx="291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Hướng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phát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triển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của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đề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tài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3499648-BB64-4547-AD0A-9E108B05C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2" y="2497332"/>
            <a:ext cx="2951464" cy="3954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C6A532-7415-437C-917D-EEB664CD5021}"/>
              </a:ext>
            </a:extLst>
          </p:cNvPr>
          <p:cNvSpPr txBox="1"/>
          <p:nvPr/>
        </p:nvSpPr>
        <p:spPr>
          <a:xfrm>
            <a:off x="5801599" y="2569420"/>
            <a:ext cx="5486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Xây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mô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tiền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giúp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r>
              <a:rPr lang="en-US" dirty="0">
                <a:solidFill>
                  <a:schemeClr val="bg1"/>
                </a:solidFill>
              </a:rPr>
              <a:t> bit rate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gấp</a:t>
            </a:r>
            <a:r>
              <a:rPr lang="en-US" dirty="0">
                <a:solidFill>
                  <a:schemeClr val="bg1"/>
                </a:solidFill>
              </a:rPr>
              <a:t> 4 </a:t>
            </a:r>
            <a:r>
              <a:rPr lang="en-US" dirty="0" err="1">
                <a:solidFill>
                  <a:schemeClr val="bg1"/>
                </a:solidFill>
              </a:rPr>
              <a:t>lần</a:t>
            </a:r>
            <a:r>
              <a:rPr lang="en-US" dirty="0">
                <a:solidFill>
                  <a:schemeClr val="bg1"/>
                </a:solidFill>
              </a:rPr>
              <a:t> so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phương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pháp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truyền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thống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E8397-C884-4813-B608-A2DFE48B1990}"/>
              </a:ext>
            </a:extLst>
          </p:cNvPr>
          <p:cNvSpPr txBox="1"/>
          <p:nvPr/>
        </p:nvSpPr>
        <p:spPr>
          <a:xfrm>
            <a:off x="5801599" y="4140838"/>
            <a:ext cx="430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Tín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mức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r>
              <a:rPr lang="en-US" dirty="0">
                <a:solidFill>
                  <a:schemeClr val="bg1"/>
                </a:solidFill>
              </a:rPr>
              <a:t> bit rate </a:t>
            </a:r>
            <a:r>
              <a:rPr lang="en-US" dirty="0" err="1">
                <a:solidFill>
                  <a:schemeClr val="bg1"/>
                </a:solidFill>
              </a:rPr>
              <a:t>khảo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sát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ít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2DC9C-1F5E-4FA2-96AA-6C1C9F109839}"/>
              </a:ext>
            </a:extLst>
          </p:cNvPr>
          <p:cNvSpPr txBox="1"/>
          <p:nvPr/>
        </p:nvSpPr>
        <p:spPr>
          <a:xfrm>
            <a:off x="5801599" y="5710235"/>
            <a:ext cx="525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Xây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mô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méo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tốt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phương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pháp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3FCE9FEF-1972-4E78-AB81-BC99DBDC61E2}"/>
              </a:ext>
            </a:extLst>
          </p:cNvPr>
          <p:cNvSpPr/>
          <p:nvPr/>
        </p:nvSpPr>
        <p:spPr>
          <a:xfrm>
            <a:off x="0" y="942122"/>
            <a:ext cx="12192000" cy="168406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9F0B800-5771-4EA1-B264-562E32BB4917}"/>
              </a:ext>
            </a:extLst>
          </p:cNvPr>
          <p:cNvSpPr/>
          <p:nvPr/>
        </p:nvSpPr>
        <p:spPr>
          <a:xfrm>
            <a:off x="-84" y="1094521"/>
            <a:ext cx="12192000" cy="137926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CC112-8DD5-4EC9-AA1C-E81C02107176}"/>
              </a:ext>
            </a:extLst>
          </p:cNvPr>
          <p:cNvSpPr txBox="1"/>
          <p:nvPr/>
        </p:nvSpPr>
        <p:spPr>
          <a:xfrm>
            <a:off x="84" y="1106313"/>
            <a:ext cx="1219191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llion Stars Personal Use " panose="02000000000000000000" pitchFamily="2" charset="0"/>
                <a:ea typeface="Arial Unicode MS"/>
                <a:cs typeface="Arial" pitchFamily="34" charset="0"/>
              </a:rPr>
              <a:t>Thank You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llion Stars Personal Use " panose="02000000000000000000" pitchFamily="2" charset="0"/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1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FA3731-5AD0-4279-8A28-D7693C3EA962}"/>
              </a:ext>
            </a:extLst>
          </p:cNvPr>
          <p:cNvSpPr txBox="1"/>
          <p:nvPr/>
        </p:nvSpPr>
        <p:spPr>
          <a:xfrm>
            <a:off x="2875723" y="1974044"/>
            <a:ext cx="6228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Visible light communication</a:t>
            </a:r>
          </a:p>
        </p:txBody>
      </p:sp>
      <p:pic>
        <p:nvPicPr>
          <p:cNvPr id="1028" name="Picture 4" descr="high tech entertainment devices Archives - Virtual Engineering Technology">
            <a:extLst>
              <a:ext uri="{FF2B5EF4-FFF2-40B4-BE49-F238E27FC236}">
                <a16:creationId xmlns:a16="http://schemas.microsoft.com/office/drawing/2014/main" id="{2A8887FC-5BEF-49E5-82F1-99C7DA87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28730"/>
            <a:ext cx="9144000" cy="37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8ADD5-0305-4A3A-9842-CA873010D87A}"/>
              </a:ext>
            </a:extLst>
          </p:cNvPr>
          <p:cNvSpPr txBox="1"/>
          <p:nvPr/>
        </p:nvSpPr>
        <p:spPr>
          <a:xfrm>
            <a:off x="5628861" y="2455757"/>
            <a:ext cx="934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C000"/>
                </a:solidFill>
                <a:latin typeface="Algerian" panose="04020705040A02060702" pitchFamily="82" charset="0"/>
              </a:rPr>
              <a:t>LED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E81C8F-A162-4D40-9B1F-F212186423F7}"/>
              </a:ext>
            </a:extLst>
          </p:cNvPr>
          <p:cNvCxnSpPr>
            <a:cxnSpLocks/>
          </p:cNvCxnSpPr>
          <p:nvPr/>
        </p:nvCxnSpPr>
        <p:spPr>
          <a:xfrm flipH="1">
            <a:off x="2082822" y="2808757"/>
            <a:ext cx="3635492" cy="49708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F86B5D-6F32-448E-AE1F-7C5A22FC75F1}"/>
              </a:ext>
            </a:extLst>
          </p:cNvPr>
          <p:cNvCxnSpPr>
            <a:cxnSpLocks/>
          </p:cNvCxnSpPr>
          <p:nvPr/>
        </p:nvCxnSpPr>
        <p:spPr>
          <a:xfrm flipH="1">
            <a:off x="2251786" y="2906354"/>
            <a:ext cx="3377075" cy="82292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4402FD-7F82-430E-8498-F303859016CE}"/>
              </a:ext>
            </a:extLst>
          </p:cNvPr>
          <p:cNvCxnSpPr>
            <a:cxnSpLocks/>
          </p:cNvCxnSpPr>
          <p:nvPr/>
        </p:nvCxnSpPr>
        <p:spPr>
          <a:xfrm flipH="1">
            <a:off x="5234609" y="2928151"/>
            <a:ext cx="609601" cy="8669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A6C4A2-7880-412C-851D-ABDE6753FD6D}"/>
              </a:ext>
            </a:extLst>
          </p:cNvPr>
          <p:cNvCxnSpPr>
            <a:cxnSpLocks/>
          </p:cNvCxnSpPr>
          <p:nvPr/>
        </p:nvCxnSpPr>
        <p:spPr>
          <a:xfrm>
            <a:off x="6202020" y="2830209"/>
            <a:ext cx="2535560" cy="32822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97BDD3-A901-4D2B-96B6-935464A3126B}"/>
              </a:ext>
            </a:extLst>
          </p:cNvPr>
          <p:cNvCxnSpPr>
            <a:cxnSpLocks/>
          </p:cNvCxnSpPr>
          <p:nvPr/>
        </p:nvCxnSpPr>
        <p:spPr>
          <a:xfrm>
            <a:off x="6202020" y="2899689"/>
            <a:ext cx="1643267" cy="48185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C80A44F2-6DD2-44A0-B321-0D2C7D9D0DFE}"/>
              </a:ext>
            </a:extLst>
          </p:cNvPr>
          <p:cNvSpPr/>
          <p:nvPr/>
        </p:nvSpPr>
        <p:spPr>
          <a:xfrm>
            <a:off x="0" y="636149"/>
            <a:ext cx="7964558" cy="1152939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A45C20FF-2B29-42DC-8AD1-06EBE02357E5}"/>
              </a:ext>
            </a:extLst>
          </p:cNvPr>
          <p:cNvSpPr/>
          <p:nvPr/>
        </p:nvSpPr>
        <p:spPr>
          <a:xfrm>
            <a:off x="0" y="838118"/>
            <a:ext cx="7474227" cy="83099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F7717-5E67-44B6-A821-5F59BFC1DADF}"/>
              </a:ext>
            </a:extLst>
          </p:cNvPr>
          <p:cNvSpPr txBox="1"/>
          <p:nvPr/>
        </p:nvSpPr>
        <p:spPr>
          <a:xfrm>
            <a:off x="-364654" y="781122"/>
            <a:ext cx="44434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prstClr val="white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Giới</a:t>
            </a:r>
            <a:r>
              <a:rPr lang="en-US" altLang="ko-KR" sz="4800" b="1" dirty="0">
                <a:solidFill>
                  <a:prstClr val="white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thiệu</a:t>
            </a:r>
            <a:endParaRPr lang="ko-KR" altLang="en-US" sz="4800" b="1" dirty="0">
              <a:solidFill>
                <a:prstClr val="white"/>
              </a:solidFill>
              <a:latin typeface="Arial" panose="020B0604020202020204" pitchFamily="34" charset="0"/>
              <a:ea typeface="Arial Unicode MS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5BB00B-D847-43A3-89B0-DC64733BF9C2}"/>
              </a:ext>
            </a:extLst>
          </p:cNvPr>
          <p:cNvSpPr/>
          <p:nvPr/>
        </p:nvSpPr>
        <p:spPr>
          <a:xfrm rot="20330285">
            <a:off x="1782840" y="2988197"/>
            <a:ext cx="433002" cy="1079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DBB0F-3788-46A1-B11F-BB95D945965E}"/>
              </a:ext>
            </a:extLst>
          </p:cNvPr>
          <p:cNvSpPr/>
          <p:nvPr/>
        </p:nvSpPr>
        <p:spPr>
          <a:xfrm rot="20330285">
            <a:off x="8731187" y="3084749"/>
            <a:ext cx="433002" cy="37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79E9C5-EEA5-49DD-9C43-5078FF2E171C}"/>
              </a:ext>
            </a:extLst>
          </p:cNvPr>
          <p:cNvSpPr/>
          <p:nvPr/>
        </p:nvSpPr>
        <p:spPr>
          <a:xfrm rot="20330285">
            <a:off x="7748056" y="3295381"/>
            <a:ext cx="433002" cy="37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FAD365-6F36-4D25-BA3C-7B43CC488FF1}"/>
              </a:ext>
            </a:extLst>
          </p:cNvPr>
          <p:cNvSpPr/>
          <p:nvPr/>
        </p:nvSpPr>
        <p:spPr>
          <a:xfrm rot="4386441">
            <a:off x="5119584" y="3350245"/>
            <a:ext cx="225768" cy="1079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13" grpId="0" animBg="1"/>
      <p:bldP spid="14" grpId="0" animBg="1"/>
      <p:bldP spid="15" grpId="0"/>
      <p:bldP spid="3" grpId="0" animBg="1"/>
      <p:bldP spid="16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FA3731-5AD0-4279-8A28-D7693C3EA962}"/>
              </a:ext>
            </a:extLst>
          </p:cNvPr>
          <p:cNvSpPr txBox="1"/>
          <p:nvPr/>
        </p:nvSpPr>
        <p:spPr>
          <a:xfrm>
            <a:off x="4399722" y="1974044"/>
            <a:ext cx="339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OLED </a:t>
            </a:r>
          </a:p>
        </p:txBody>
      </p:sp>
      <p:pic>
        <p:nvPicPr>
          <p:cNvPr id="2050" name="Picture 2" descr="OLED Lighting | OLEDWorks Collaboration | Corning">
            <a:extLst>
              <a:ext uri="{FF2B5EF4-FFF2-40B4-BE49-F238E27FC236}">
                <a16:creationId xmlns:a16="http://schemas.microsoft.com/office/drawing/2014/main" id="{83CF32C3-2975-41E2-B1B8-ED9FDA1C9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08" y="2382050"/>
            <a:ext cx="4328905" cy="20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LED panels light up beautiful dandelions flowers | OLED-Info">
            <a:extLst>
              <a:ext uri="{FF2B5EF4-FFF2-40B4-BE49-F238E27FC236}">
                <a16:creationId xmlns:a16="http://schemas.microsoft.com/office/drawing/2014/main" id="{06B68DD7-CAB3-4CE5-9C79-ABB4FE5EB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64" y="4457678"/>
            <a:ext cx="4328905" cy="20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8BA20D-0DAF-495B-A2FF-4BA0CEA66C92}"/>
              </a:ext>
            </a:extLst>
          </p:cNvPr>
          <p:cNvSpPr txBox="1"/>
          <p:nvPr/>
        </p:nvSpPr>
        <p:spPr>
          <a:xfrm>
            <a:off x="6765236" y="2856792"/>
            <a:ext cx="28889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chemeClr val="accent4"/>
                </a:solidFill>
              </a:rPr>
              <a:t>Ưu</a:t>
            </a:r>
            <a:r>
              <a:rPr lang="en-US" sz="2000" b="1" i="1" dirty="0">
                <a:solidFill>
                  <a:schemeClr val="accent4"/>
                </a:solidFill>
              </a:rPr>
              <a:t> </a:t>
            </a:r>
            <a:r>
              <a:rPr lang="en-US" sz="2000" b="1" i="1" dirty="0" err="1">
                <a:solidFill>
                  <a:schemeClr val="accent4"/>
                </a:solidFill>
              </a:rPr>
              <a:t>điểm</a:t>
            </a:r>
            <a:r>
              <a:rPr lang="en-US" sz="2000" b="1" i="1" dirty="0">
                <a:solidFill>
                  <a:schemeClr val="accent4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i="1" dirty="0" err="1">
                <a:solidFill>
                  <a:schemeClr val="bg1"/>
                </a:solidFill>
              </a:rPr>
              <a:t>Chất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lượng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ánh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sáng</a:t>
            </a:r>
            <a:endParaRPr lang="en-US" sz="2000" i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i="1" dirty="0" err="1">
                <a:solidFill>
                  <a:schemeClr val="bg1"/>
                </a:solidFill>
              </a:rPr>
              <a:t>Khả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năng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uốn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cong</a:t>
            </a:r>
            <a:endParaRPr lang="en-US" sz="2000" i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i="1" dirty="0" err="1">
                <a:solidFill>
                  <a:schemeClr val="bg1"/>
                </a:solidFill>
              </a:rPr>
              <a:t>Diện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tích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phát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xạ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lớn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AF1E4-BD08-4CEA-A972-22D2642215F2}"/>
              </a:ext>
            </a:extLst>
          </p:cNvPr>
          <p:cNvSpPr txBox="1"/>
          <p:nvPr/>
        </p:nvSpPr>
        <p:spPr>
          <a:xfrm>
            <a:off x="6765236" y="4678017"/>
            <a:ext cx="28889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chemeClr val="accent4"/>
                </a:solidFill>
              </a:rPr>
              <a:t>Nhược</a:t>
            </a:r>
            <a:r>
              <a:rPr lang="en-US" sz="2000" b="1" i="1" dirty="0">
                <a:solidFill>
                  <a:schemeClr val="accent4"/>
                </a:solidFill>
              </a:rPr>
              <a:t> </a:t>
            </a:r>
            <a:r>
              <a:rPr lang="en-US" sz="2000" b="1" i="1" dirty="0" err="1">
                <a:solidFill>
                  <a:schemeClr val="accent4"/>
                </a:solidFill>
              </a:rPr>
              <a:t>điểm</a:t>
            </a:r>
            <a:r>
              <a:rPr lang="en-US" sz="2000" b="1" i="1" dirty="0">
                <a:solidFill>
                  <a:schemeClr val="accent4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i="1" dirty="0" err="1">
                <a:solidFill>
                  <a:schemeClr val="bg1"/>
                </a:solidFill>
              </a:rPr>
              <a:t>Độ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bền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thấp</a:t>
            </a:r>
            <a:endParaRPr lang="en-US" sz="2000" i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i="1" dirty="0">
                <a:solidFill>
                  <a:schemeClr val="bg1"/>
                </a:solidFill>
              </a:rPr>
              <a:t>Chi </a:t>
            </a:r>
            <a:r>
              <a:rPr lang="en-US" sz="2000" i="1" dirty="0" err="1">
                <a:solidFill>
                  <a:schemeClr val="bg1"/>
                </a:solidFill>
              </a:rPr>
              <a:t>phí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sản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xuất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cao</a:t>
            </a:r>
            <a:endParaRPr lang="en-US" sz="2000" i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i="1" dirty="0" err="1">
                <a:solidFill>
                  <a:schemeClr val="bg1"/>
                </a:solidFill>
              </a:rPr>
              <a:t>Băng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thông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điều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chế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bg1"/>
                </a:solidFill>
              </a:rPr>
              <a:t>thấp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2A4FCB8-9DA7-47C6-B81A-3D48A7099EB3}"/>
              </a:ext>
            </a:extLst>
          </p:cNvPr>
          <p:cNvSpPr/>
          <p:nvPr/>
        </p:nvSpPr>
        <p:spPr>
          <a:xfrm>
            <a:off x="0" y="636149"/>
            <a:ext cx="7964558" cy="1152939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927CF67-6EB8-43A2-894D-453954CF370F}"/>
              </a:ext>
            </a:extLst>
          </p:cNvPr>
          <p:cNvSpPr/>
          <p:nvPr/>
        </p:nvSpPr>
        <p:spPr>
          <a:xfrm>
            <a:off x="0" y="838118"/>
            <a:ext cx="7474227" cy="83099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B6CCF9-F50C-46F6-B0B5-781FD7444991}"/>
              </a:ext>
            </a:extLst>
          </p:cNvPr>
          <p:cNvSpPr txBox="1"/>
          <p:nvPr/>
        </p:nvSpPr>
        <p:spPr>
          <a:xfrm>
            <a:off x="-364654" y="781122"/>
            <a:ext cx="44434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prstClr val="white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Giới</a:t>
            </a:r>
            <a:r>
              <a:rPr lang="en-US" altLang="ko-KR" sz="4800" b="1" dirty="0">
                <a:solidFill>
                  <a:prstClr val="white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thiệu</a:t>
            </a:r>
            <a:endParaRPr lang="ko-KR" altLang="en-US" sz="4800" b="1" dirty="0">
              <a:solidFill>
                <a:prstClr val="white"/>
              </a:solidFill>
              <a:latin typeface="Arial" panose="020B0604020202020204" pitchFamily="34" charset="0"/>
              <a:ea typeface="Arial Unicode M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7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/>
      <p:bldP spid="10" grpId="0" animBg="1"/>
      <p:bldP spid="1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901BBC4-84A8-415B-87BB-E938AB49E677}"/>
              </a:ext>
            </a:extLst>
          </p:cNvPr>
          <p:cNvSpPr/>
          <p:nvPr/>
        </p:nvSpPr>
        <p:spPr>
          <a:xfrm>
            <a:off x="0" y="739109"/>
            <a:ext cx="7964558" cy="1152939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8B972C-AA42-4E52-B241-C4CA61B00F46}"/>
              </a:ext>
            </a:extLst>
          </p:cNvPr>
          <p:cNvSpPr/>
          <p:nvPr/>
        </p:nvSpPr>
        <p:spPr>
          <a:xfrm>
            <a:off x="0" y="941078"/>
            <a:ext cx="7474227" cy="83099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E3715-EF98-46E9-8E00-D62B26475A2F}"/>
              </a:ext>
            </a:extLst>
          </p:cNvPr>
          <p:cNvSpPr txBox="1"/>
          <p:nvPr/>
        </p:nvSpPr>
        <p:spPr>
          <a:xfrm>
            <a:off x="2" y="941078"/>
            <a:ext cx="54776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Cơ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sở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lý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thuyết</a:t>
            </a:r>
            <a:endParaRPr lang="ko-KR" altLang="en-US" sz="48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A3731-5AD0-4279-8A28-D7693C3EA962}"/>
              </a:ext>
            </a:extLst>
          </p:cNvPr>
          <p:cNvSpPr txBox="1"/>
          <p:nvPr/>
        </p:nvSpPr>
        <p:spPr>
          <a:xfrm>
            <a:off x="2584175" y="2094017"/>
            <a:ext cx="6228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Algerian" panose="04020705040A02060702" pitchFamily="82" charset="0"/>
              </a:rPr>
              <a:t>Mô</a:t>
            </a:r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lgerian" panose="04020705040A02060702" pitchFamily="82" charset="0"/>
              </a:rPr>
              <a:t>hình</a:t>
            </a:r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 VLC</a:t>
            </a:r>
          </a:p>
        </p:txBody>
      </p:sp>
      <p:pic>
        <p:nvPicPr>
          <p:cNvPr id="9" name="Picture 8" descr="Laptop computer with apps icons interface on transparent background PNG -  Similar PNG">
            <a:extLst>
              <a:ext uri="{FF2B5EF4-FFF2-40B4-BE49-F238E27FC236}">
                <a16:creationId xmlns:a16="http://schemas.microsoft.com/office/drawing/2014/main" id="{D71A7108-17B6-4865-93DE-CEE92E40E797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0" b="90000" l="2167" r="97667">
                        <a14:foregroundMark x1="66667" y1="55333" x2="95833" y2="66667"/>
                        <a14:backgroundMark x1="72667" y1="56444" x2="75000" y2="58000"/>
                        <a14:backgroundMark x1="82000" y1="59778" x2="85333" y2="62444"/>
                        <a14:backgroundMark x1="88333" y1="62889" x2="93667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5" y="2983373"/>
            <a:ext cx="1630017" cy="115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Siglent SDG6022X 200MHz Function / Arbitrary Waveform Generator | siglent.eu">
            <a:extLst>
              <a:ext uri="{FF2B5EF4-FFF2-40B4-BE49-F238E27FC236}">
                <a16:creationId xmlns:a16="http://schemas.microsoft.com/office/drawing/2014/main" id="{1C59BD5C-19C5-4847-9CF9-3ABC52857154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3" y="4531529"/>
            <a:ext cx="1983478" cy="12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35BEF0-549E-40C8-8F93-C8A25E685C35}"/>
              </a:ext>
            </a:extLst>
          </p:cNvPr>
          <p:cNvCxnSpPr/>
          <p:nvPr/>
        </p:nvCxnSpPr>
        <p:spPr>
          <a:xfrm>
            <a:off x="1139684" y="4136312"/>
            <a:ext cx="0" cy="48869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53D704-D0B4-4135-94AE-C3FF9B2C8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8" b="89958" l="9974" r="949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10" y="4890053"/>
            <a:ext cx="1451102" cy="74956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91DCD8-D4E3-4943-9A31-D872D41B4CED}"/>
              </a:ext>
            </a:extLst>
          </p:cNvPr>
          <p:cNvCxnSpPr>
            <a:cxnSpLocks/>
          </p:cNvCxnSpPr>
          <p:nvPr/>
        </p:nvCxnSpPr>
        <p:spPr>
          <a:xfrm>
            <a:off x="1941442" y="5264835"/>
            <a:ext cx="4903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Top Corners Snipped 18">
            <a:extLst>
              <a:ext uri="{FF2B5EF4-FFF2-40B4-BE49-F238E27FC236}">
                <a16:creationId xmlns:a16="http://schemas.microsoft.com/office/drawing/2014/main" id="{7042D84A-B264-414C-9BF4-E37CD8DACED4}"/>
              </a:ext>
            </a:extLst>
          </p:cNvPr>
          <p:cNvSpPr/>
          <p:nvPr/>
        </p:nvSpPr>
        <p:spPr>
          <a:xfrm rot="16042521">
            <a:off x="5514491" y="3394056"/>
            <a:ext cx="2173090" cy="3544053"/>
          </a:xfrm>
          <a:prstGeom prst="snip2SameRect">
            <a:avLst>
              <a:gd name="adj1" fmla="val 33353"/>
              <a:gd name="adj2" fmla="val 0"/>
            </a:avLst>
          </a:prstGeom>
          <a:gradFill flip="none" rotWithShape="1">
            <a:gsLst>
              <a:gs pos="0">
                <a:srgbClr val="FDFD03">
                  <a:shade val="30000"/>
                  <a:satMod val="115000"/>
                  <a:lumMod val="0"/>
                  <a:alpha val="0"/>
                </a:srgbClr>
              </a:gs>
              <a:gs pos="100000">
                <a:srgbClr val="FDFD03">
                  <a:shade val="67500"/>
                  <a:satMod val="115000"/>
                </a:srgbClr>
              </a:gs>
              <a:gs pos="100000">
                <a:srgbClr val="FDFD03">
                  <a:lumMod val="0"/>
                </a:srgbClr>
              </a:gs>
            </a:gsLst>
            <a:lin ang="16200000" scaled="1"/>
            <a:tileRect/>
          </a:gradFill>
          <a:ln>
            <a:solidFill>
              <a:schemeClr val="tx1">
                <a:alpha val="0"/>
              </a:schemeClr>
            </a:solidFill>
          </a:ln>
          <a:effectLst>
            <a:glow rad="647700">
              <a:srgbClr val="FFFF00">
                <a:alpha val="4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Laptop computer with apps icons interface on transparent background PNG -  Similar PNG">
            <a:extLst>
              <a:ext uri="{FF2B5EF4-FFF2-40B4-BE49-F238E27FC236}">
                <a16:creationId xmlns:a16="http://schemas.microsoft.com/office/drawing/2014/main" id="{84E6E722-0530-4FFC-BA3C-D6351F27AE1F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0" b="90000" l="2167" r="97667">
                        <a14:foregroundMark x1="66667" y1="55333" x2="95833" y2="66667"/>
                        <a14:backgroundMark x1="72667" y1="56444" x2="75000" y2="58000"/>
                        <a14:backgroundMark x1="82000" y1="59778" x2="85333" y2="62444"/>
                        <a14:backgroundMark x1="88333" y1="62889" x2="93667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273" y="2983373"/>
            <a:ext cx="1630017" cy="115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Picture 14" descr="TDS2024C | Tektronix Oscilloscope, 4x 200MHz, 2GSPS | Distrelec Germany">
            <a:extLst>
              <a:ext uri="{FF2B5EF4-FFF2-40B4-BE49-F238E27FC236}">
                <a16:creationId xmlns:a16="http://schemas.microsoft.com/office/drawing/2014/main" id="{39066D5F-CAF7-44B1-8F2F-377667F32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0000" r="95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362" y="4531529"/>
            <a:ext cx="2207705" cy="115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B79DA3-FF2A-41A3-B680-276CAC8DB55C}"/>
              </a:ext>
            </a:extLst>
          </p:cNvPr>
          <p:cNvCxnSpPr>
            <a:cxnSpLocks/>
          </p:cNvCxnSpPr>
          <p:nvPr/>
        </p:nvCxnSpPr>
        <p:spPr>
          <a:xfrm>
            <a:off x="3862510" y="5245533"/>
            <a:ext cx="655902" cy="19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3FAB3C-81DD-42B4-86CC-47549CFBF92C}"/>
              </a:ext>
            </a:extLst>
          </p:cNvPr>
          <p:cNvCxnSpPr>
            <a:cxnSpLocks/>
          </p:cNvCxnSpPr>
          <p:nvPr/>
        </p:nvCxnSpPr>
        <p:spPr>
          <a:xfrm>
            <a:off x="8812697" y="5339114"/>
            <a:ext cx="64273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A3B0C6-E958-43D8-BBF4-BA5E539C4AB5}"/>
              </a:ext>
            </a:extLst>
          </p:cNvPr>
          <p:cNvCxnSpPr>
            <a:cxnSpLocks/>
          </p:cNvCxnSpPr>
          <p:nvPr/>
        </p:nvCxnSpPr>
        <p:spPr>
          <a:xfrm flipV="1">
            <a:off x="10559281" y="4042832"/>
            <a:ext cx="0" cy="48869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18BF3B-2A07-4426-99FE-DF6920AAC6E2}"/>
              </a:ext>
            </a:extLst>
          </p:cNvPr>
          <p:cNvSpPr txBox="1"/>
          <p:nvPr/>
        </p:nvSpPr>
        <p:spPr>
          <a:xfrm>
            <a:off x="2258860" y="5792542"/>
            <a:ext cx="145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Pre-emphasis</a:t>
            </a:r>
            <a:endParaRPr lang="en-US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FF9F1B-7034-4442-8294-6FA598AFE924}"/>
              </a:ext>
            </a:extLst>
          </p:cNvPr>
          <p:cNvSpPr txBox="1"/>
          <p:nvPr/>
        </p:nvSpPr>
        <p:spPr>
          <a:xfrm>
            <a:off x="4399024" y="5779252"/>
            <a:ext cx="76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OLED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674E8-72BC-477F-B623-C80E80E8FEC2}"/>
              </a:ext>
            </a:extLst>
          </p:cNvPr>
          <p:cNvSpPr txBox="1"/>
          <p:nvPr/>
        </p:nvSpPr>
        <p:spPr>
          <a:xfrm>
            <a:off x="7724293" y="5826507"/>
            <a:ext cx="145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Photodiode</a:t>
            </a:r>
            <a:endParaRPr lang="en-US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F00454-5BD2-44BB-9AA1-0B021210FF0E}"/>
              </a:ext>
            </a:extLst>
          </p:cNvPr>
          <p:cNvSpPr txBox="1"/>
          <p:nvPr/>
        </p:nvSpPr>
        <p:spPr>
          <a:xfrm>
            <a:off x="523933" y="5686303"/>
            <a:ext cx="110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Arbitrary generator</a:t>
            </a:r>
            <a:endParaRPr lang="en-US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369B30-89D2-44D7-977D-F1AB2A8E9581}"/>
              </a:ext>
            </a:extLst>
          </p:cNvPr>
          <p:cNvSpPr txBox="1"/>
          <p:nvPr/>
        </p:nvSpPr>
        <p:spPr>
          <a:xfrm>
            <a:off x="9877204" y="5824802"/>
            <a:ext cx="136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Oscilloscope</a:t>
            </a:r>
            <a:endParaRPr lang="en-US" i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9D8DE82-A733-4B16-ADF3-4949B448C1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10" y="4451473"/>
            <a:ext cx="1942936" cy="1607419"/>
          </a:xfrm>
          <a:prstGeom prst="rect">
            <a:avLst/>
          </a:prstGeom>
        </p:spPr>
      </p:pic>
      <p:pic>
        <p:nvPicPr>
          <p:cNvPr id="26" name="Picture 12" descr="DET36A(/M) Si Biased Detector User Guide">
            <a:extLst>
              <a:ext uri="{FF2B5EF4-FFF2-40B4-BE49-F238E27FC236}">
                <a16:creationId xmlns:a16="http://schemas.microsoft.com/office/drawing/2014/main" id="{CD5A9DE3-9FC2-49F0-BC27-6A3DB37E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111" b="95926" l="3209" r="962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161" y="4815772"/>
            <a:ext cx="968173" cy="89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0A053-5FDC-443B-A23F-240ADAC8F40C}"/>
              </a:ext>
            </a:extLst>
          </p:cNvPr>
          <p:cNvSpPr txBox="1"/>
          <p:nvPr/>
        </p:nvSpPr>
        <p:spPr>
          <a:xfrm>
            <a:off x="711596" y="2664380"/>
            <a:ext cx="957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Matlab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26A11E-6BCC-4037-8B0E-F138369EC3B1}"/>
              </a:ext>
            </a:extLst>
          </p:cNvPr>
          <p:cNvSpPr txBox="1"/>
          <p:nvPr/>
        </p:nvSpPr>
        <p:spPr>
          <a:xfrm>
            <a:off x="10080411" y="2680287"/>
            <a:ext cx="1800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Matlab + Python</a:t>
            </a:r>
          </a:p>
        </p:txBody>
      </p:sp>
    </p:spTree>
    <p:extLst>
      <p:ext uri="{BB962C8B-B14F-4D97-AF65-F5344CB8AC3E}">
        <p14:creationId xmlns:p14="http://schemas.microsoft.com/office/powerpoint/2010/main" val="285213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9" grpId="0" animBg="1"/>
      <p:bldP spid="24" grpId="0"/>
      <p:bldP spid="29" grpId="0"/>
      <p:bldP spid="41" grpId="0"/>
      <p:bldP spid="46" grpId="0"/>
      <p:bldP spid="47" grpId="0"/>
      <p:bldP spid="2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4105E9B-2270-4376-BB9D-F1B1D11DE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062905"/>
              </p:ext>
            </p:extLst>
          </p:nvPr>
        </p:nvGraphicFramePr>
        <p:xfrm>
          <a:off x="9088508" y="3874783"/>
          <a:ext cx="300431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31">
                  <a:extLst>
                    <a:ext uri="{9D8B030D-6E8A-4147-A177-3AD203B41FA5}">
                      <a16:colId xmlns:a16="http://schemas.microsoft.com/office/drawing/2014/main" val="3454368349"/>
                    </a:ext>
                  </a:extLst>
                </a:gridCol>
                <a:gridCol w="300431">
                  <a:extLst>
                    <a:ext uri="{9D8B030D-6E8A-4147-A177-3AD203B41FA5}">
                      <a16:colId xmlns:a16="http://schemas.microsoft.com/office/drawing/2014/main" val="136897509"/>
                    </a:ext>
                  </a:extLst>
                </a:gridCol>
                <a:gridCol w="300431">
                  <a:extLst>
                    <a:ext uri="{9D8B030D-6E8A-4147-A177-3AD203B41FA5}">
                      <a16:colId xmlns:a16="http://schemas.microsoft.com/office/drawing/2014/main" val="2843432148"/>
                    </a:ext>
                  </a:extLst>
                </a:gridCol>
                <a:gridCol w="300431">
                  <a:extLst>
                    <a:ext uri="{9D8B030D-6E8A-4147-A177-3AD203B41FA5}">
                      <a16:colId xmlns:a16="http://schemas.microsoft.com/office/drawing/2014/main" val="466864261"/>
                    </a:ext>
                  </a:extLst>
                </a:gridCol>
                <a:gridCol w="300431">
                  <a:extLst>
                    <a:ext uri="{9D8B030D-6E8A-4147-A177-3AD203B41FA5}">
                      <a16:colId xmlns:a16="http://schemas.microsoft.com/office/drawing/2014/main" val="141751208"/>
                    </a:ext>
                  </a:extLst>
                </a:gridCol>
                <a:gridCol w="300431">
                  <a:extLst>
                    <a:ext uri="{9D8B030D-6E8A-4147-A177-3AD203B41FA5}">
                      <a16:colId xmlns:a16="http://schemas.microsoft.com/office/drawing/2014/main" val="2403524672"/>
                    </a:ext>
                  </a:extLst>
                </a:gridCol>
                <a:gridCol w="300431">
                  <a:extLst>
                    <a:ext uri="{9D8B030D-6E8A-4147-A177-3AD203B41FA5}">
                      <a16:colId xmlns:a16="http://schemas.microsoft.com/office/drawing/2014/main" val="2733347854"/>
                    </a:ext>
                  </a:extLst>
                </a:gridCol>
                <a:gridCol w="300431">
                  <a:extLst>
                    <a:ext uri="{9D8B030D-6E8A-4147-A177-3AD203B41FA5}">
                      <a16:colId xmlns:a16="http://schemas.microsoft.com/office/drawing/2014/main" val="3886458225"/>
                    </a:ext>
                  </a:extLst>
                </a:gridCol>
                <a:gridCol w="300431">
                  <a:extLst>
                    <a:ext uri="{9D8B030D-6E8A-4147-A177-3AD203B41FA5}">
                      <a16:colId xmlns:a16="http://schemas.microsoft.com/office/drawing/2014/main" val="2219097876"/>
                    </a:ext>
                  </a:extLst>
                </a:gridCol>
                <a:gridCol w="300431">
                  <a:extLst>
                    <a:ext uri="{9D8B030D-6E8A-4147-A177-3AD203B41FA5}">
                      <a16:colId xmlns:a16="http://schemas.microsoft.com/office/drawing/2014/main" val="1276261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218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FD853D2-5C78-45C6-A7C9-F947BD91FAFF}"/>
              </a:ext>
            </a:extLst>
          </p:cNvPr>
          <p:cNvSpPr txBox="1"/>
          <p:nvPr/>
        </p:nvSpPr>
        <p:spPr>
          <a:xfrm>
            <a:off x="848600" y="5823168"/>
            <a:ext cx="1987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Baskerville Old Face" panose="020206020805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Received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E4C7F-F501-49B1-A3C6-75CB007C87A0}"/>
              </a:ext>
            </a:extLst>
          </p:cNvPr>
          <p:cNvSpPr txBox="1"/>
          <p:nvPr/>
        </p:nvSpPr>
        <p:spPr>
          <a:xfrm>
            <a:off x="9344959" y="4443401"/>
            <a:ext cx="249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Received bit sequence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7DACB3B7-0E64-4905-A0C4-B4FCC8BEB5C3}"/>
              </a:ext>
            </a:extLst>
          </p:cNvPr>
          <p:cNvSpPr/>
          <p:nvPr/>
        </p:nvSpPr>
        <p:spPr>
          <a:xfrm>
            <a:off x="0" y="739109"/>
            <a:ext cx="7964558" cy="1152939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FB48750B-6690-4DC5-9220-3EE664134E65}"/>
              </a:ext>
            </a:extLst>
          </p:cNvPr>
          <p:cNvSpPr/>
          <p:nvPr/>
        </p:nvSpPr>
        <p:spPr>
          <a:xfrm>
            <a:off x="0" y="941078"/>
            <a:ext cx="7474227" cy="83099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1CB30-4461-4DFE-A400-CFCBDAE1A579}"/>
              </a:ext>
            </a:extLst>
          </p:cNvPr>
          <p:cNvSpPr txBox="1"/>
          <p:nvPr/>
        </p:nvSpPr>
        <p:spPr>
          <a:xfrm>
            <a:off x="2" y="941078"/>
            <a:ext cx="54776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Cơ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sở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lý</a:t>
            </a:r>
            <a:r>
              <a:rPr lang="en-US" altLang="ko-KR" sz="48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thuyết</a:t>
            </a:r>
            <a:endParaRPr lang="ko-KR" altLang="en-US" sz="48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1C0F6E-17FB-4345-B318-DFE2496809ED}"/>
              </a:ext>
            </a:extLst>
          </p:cNvPr>
          <p:cNvSpPr/>
          <p:nvPr/>
        </p:nvSpPr>
        <p:spPr>
          <a:xfrm>
            <a:off x="3527371" y="2716992"/>
            <a:ext cx="2358887" cy="2743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36F1ABE1-9D09-426F-829C-89AAE107AC0A}"/>
              </a:ext>
            </a:extLst>
          </p:cNvPr>
          <p:cNvSpPr/>
          <p:nvPr/>
        </p:nvSpPr>
        <p:spPr>
          <a:xfrm>
            <a:off x="3721686" y="2899690"/>
            <a:ext cx="1974574" cy="529310"/>
          </a:xfrm>
          <a:prstGeom prst="homePlate">
            <a:avLst/>
          </a:prstGeom>
          <a:noFill/>
          <a:ln>
            <a:solidFill>
              <a:srgbClr val="FAD7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9D961-9EB2-4EF1-8EC6-E13C8B55815C}"/>
              </a:ext>
            </a:extLst>
          </p:cNvPr>
          <p:cNvSpPr txBox="1"/>
          <p:nvPr/>
        </p:nvSpPr>
        <p:spPr>
          <a:xfrm>
            <a:off x="4214234" y="4685472"/>
            <a:ext cx="1179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Framing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D22A5-D43C-4949-8959-17ACB2E666CA}"/>
              </a:ext>
            </a:extLst>
          </p:cNvPr>
          <p:cNvSpPr txBox="1"/>
          <p:nvPr/>
        </p:nvSpPr>
        <p:spPr>
          <a:xfrm>
            <a:off x="4400968" y="2915668"/>
            <a:ext cx="127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DAE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2FC62C-79D4-4229-BA07-45E05FDA5050}"/>
              </a:ext>
            </a:extLst>
          </p:cNvPr>
          <p:cNvSpPr/>
          <p:nvPr/>
        </p:nvSpPr>
        <p:spPr>
          <a:xfrm>
            <a:off x="6341166" y="2686063"/>
            <a:ext cx="2358887" cy="2743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5A3700CA-87ED-4BCA-A77A-935588261F0E}"/>
              </a:ext>
            </a:extLst>
          </p:cNvPr>
          <p:cNvSpPr/>
          <p:nvPr/>
        </p:nvSpPr>
        <p:spPr>
          <a:xfrm>
            <a:off x="6546574" y="2911580"/>
            <a:ext cx="2062753" cy="517419"/>
          </a:xfrm>
          <a:prstGeom prst="homePlat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6E8F2-5661-481A-B7C3-3E0FD0A50523}"/>
              </a:ext>
            </a:extLst>
          </p:cNvPr>
          <p:cNvSpPr txBox="1"/>
          <p:nvPr/>
        </p:nvSpPr>
        <p:spPr>
          <a:xfrm>
            <a:off x="7167111" y="2994406"/>
            <a:ext cx="79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PNN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97224B7A-1B95-410C-ACBB-9B834E473894}"/>
              </a:ext>
            </a:extLst>
          </p:cNvPr>
          <p:cNvSpPr/>
          <p:nvPr/>
        </p:nvSpPr>
        <p:spPr>
          <a:xfrm>
            <a:off x="6568491" y="3797789"/>
            <a:ext cx="2062753" cy="517419"/>
          </a:xfrm>
          <a:prstGeom prst="homePlat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CCBB0-58C3-4D3B-962A-2A5E50E40FF7}"/>
              </a:ext>
            </a:extLst>
          </p:cNvPr>
          <p:cNvSpPr txBox="1"/>
          <p:nvPr/>
        </p:nvSpPr>
        <p:spPr>
          <a:xfrm>
            <a:off x="7089705" y="3856616"/>
            <a:ext cx="97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GRNN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5EED56D3-314E-4DDC-86DF-F253A99FBC0D}"/>
              </a:ext>
            </a:extLst>
          </p:cNvPr>
          <p:cNvSpPr/>
          <p:nvPr/>
        </p:nvSpPr>
        <p:spPr>
          <a:xfrm>
            <a:off x="6568492" y="4685472"/>
            <a:ext cx="2062753" cy="517419"/>
          </a:xfrm>
          <a:prstGeom prst="homePlat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F95536-3BC5-43F1-8817-E5FDCD8B8CC5}"/>
              </a:ext>
            </a:extLst>
          </p:cNvPr>
          <p:cNvSpPr txBox="1"/>
          <p:nvPr/>
        </p:nvSpPr>
        <p:spPr>
          <a:xfrm>
            <a:off x="7189029" y="4768298"/>
            <a:ext cx="97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DTNN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BC3E9EB-A3A9-421D-87DE-B2EBBA6FD673}"/>
              </a:ext>
            </a:extLst>
          </p:cNvPr>
          <p:cNvSpPr/>
          <p:nvPr/>
        </p:nvSpPr>
        <p:spPr>
          <a:xfrm>
            <a:off x="6007314" y="3905712"/>
            <a:ext cx="265043" cy="30390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A2A1DA-5457-4403-9FC1-0F06F98396F6}"/>
              </a:ext>
            </a:extLst>
          </p:cNvPr>
          <p:cNvSpPr/>
          <p:nvPr/>
        </p:nvSpPr>
        <p:spPr>
          <a:xfrm>
            <a:off x="8812528" y="3936641"/>
            <a:ext cx="265043" cy="30390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D88C78D-0B41-4F84-8EFD-F8A98FB25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6" y="2302905"/>
            <a:ext cx="3305553" cy="350951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4C573B9E-1859-4F93-8B17-A03F6118A26C}"/>
              </a:ext>
            </a:extLst>
          </p:cNvPr>
          <p:cNvSpPr/>
          <p:nvPr/>
        </p:nvSpPr>
        <p:spPr>
          <a:xfrm>
            <a:off x="3177358" y="3874783"/>
            <a:ext cx="265043" cy="30390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CBF073C9-BD49-4F7C-907B-FF145A634EC2}"/>
              </a:ext>
            </a:extLst>
          </p:cNvPr>
          <p:cNvSpPr/>
          <p:nvPr/>
        </p:nvSpPr>
        <p:spPr>
          <a:xfrm>
            <a:off x="3719527" y="3761115"/>
            <a:ext cx="1974574" cy="529310"/>
          </a:xfrm>
          <a:prstGeom prst="homePlate">
            <a:avLst/>
          </a:prstGeom>
          <a:noFill/>
          <a:ln>
            <a:solidFill>
              <a:srgbClr val="FAD7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5A453821-BF18-484F-A5C4-FFD690F1867B}"/>
              </a:ext>
            </a:extLst>
          </p:cNvPr>
          <p:cNvSpPr/>
          <p:nvPr/>
        </p:nvSpPr>
        <p:spPr>
          <a:xfrm>
            <a:off x="3737113" y="4622541"/>
            <a:ext cx="1974574" cy="529310"/>
          </a:xfrm>
          <a:prstGeom prst="homePlate">
            <a:avLst/>
          </a:prstGeom>
          <a:noFill/>
          <a:ln>
            <a:solidFill>
              <a:srgbClr val="FAD7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67EE95-245C-45C4-AA83-E6702C410C7B}"/>
              </a:ext>
            </a:extLst>
          </p:cNvPr>
          <p:cNvSpPr txBox="1"/>
          <p:nvPr/>
        </p:nvSpPr>
        <p:spPr>
          <a:xfrm>
            <a:off x="4344548" y="3881861"/>
            <a:ext cx="1179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CWT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142030-1531-49E9-A43C-9595A234D1AE}"/>
              </a:ext>
            </a:extLst>
          </p:cNvPr>
          <p:cNvSpPr txBox="1"/>
          <p:nvPr/>
        </p:nvSpPr>
        <p:spPr>
          <a:xfrm>
            <a:off x="3940356" y="5812421"/>
            <a:ext cx="1771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Baskerville Old Face" panose="020206020805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Preprocessing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58C93D-B849-42AB-87AC-031D360428F9}"/>
              </a:ext>
            </a:extLst>
          </p:cNvPr>
          <p:cNvSpPr txBox="1"/>
          <p:nvPr/>
        </p:nvSpPr>
        <p:spPr>
          <a:xfrm>
            <a:off x="6815617" y="5786235"/>
            <a:ext cx="1771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Baskerville Old Face" panose="020206020805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819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20" grpId="0" animBg="1"/>
      <p:bldP spid="21" grpId="0" animBg="1"/>
      <p:bldP spid="24" grpId="0"/>
      <p:bldP spid="4" grpId="0" animBg="1"/>
      <p:bldP spid="5" grpId="0" animBg="1"/>
      <p:bldP spid="6" grpId="0"/>
      <p:bldP spid="12" grpId="0"/>
      <p:bldP spid="26" grpId="0" animBg="1"/>
      <p:bldP spid="13" grpId="0" animBg="1"/>
      <p:bldP spid="14" grpId="0"/>
      <p:bldP spid="29" grpId="0" animBg="1"/>
      <p:bldP spid="30" grpId="0"/>
      <p:bldP spid="31" grpId="0" animBg="1"/>
      <p:bldP spid="32" grpId="0"/>
      <p:bldP spid="33" grpId="0" animBg="1"/>
      <p:bldP spid="34" grpId="0" animBg="1"/>
      <p:bldP spid="37" grpId="0" animBg="1"/>
      <p:bldP spid="38" grpId="0" animBg="1"/>
      <p:bldP spid="39" grpId="0" animBg="1"/>
      <p:bldP spid="40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901BBC4-84A8-415B-87BB-E938AB49E677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8B972C-AA42-4E52-B241-C4CA61B00F46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E3715-EF98-46E9-8E00-D62B26475A2F}"/>
              </a:ext>
            </a:extLst>
          </p:cNvPr>
          <p:cNvSpPr txBox="1"/>
          <p:nvPr/>
        </p:nvSpPr>
        <p:spPr>
          <a:xfrm>
            <a:off x="0" y="766991"/>
            <a:ext cx="26239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Cơ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sở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lý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thuyết</a:t>
            </a:r>
            <a:endParaRPr lang="ko-KR" altLang="en-US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1790182" y="1391481"/>
            <a:ext cx="84615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Probabilistic Neural networks &amp; General regression neural networks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640F7D-8AB6-420A-BA60-CB9CF15505C4}"/>
              </a:ext>
            </a:extLst>
          </p:cNvPr>
          <p:cNvSpPr txBox="1"/>
          <p:nvPr/>
        </p:nvSpPr>
        <p:spPr>
          <a:xfrm>
            <a:off x="331131" y="4074903"/>
            <a:ext cx="269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Donald F. Specht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4FEE8C-579D-4FD7-94F1-53BA0BE59097}"/>
              </a:ext>
            </a:extLst>
          </p:cNvPr>
          <p:cNvSpPr txBox="1"/>
          <p:nvPr/>
        </p:nvSpPr>
        <p:spPr>
          <a:xfrm>
            <a:off x="3021324" y="3582899"/>
            <a:ext cx="16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PNN: 1990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3758F8-F298-4B84-B61E-6900F54703B8}"/>
              </a:ext>
            </a:extLst>
          </p:cNvPr>
          <p:cNvSpPr txBox="1"/>
          <p:nvPr/>
        </p:nvSpPr>
        <p:spPr>
          <a:xfrm>
            <a:off x="2869213" y="4559490"/>
            <a:ext cx="165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GRNN: 1991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02ED79-581C-443D-9BE7-26CD29E48FE2}"/>
              </a:ext>
            </a:extLst>
          </p:cNvPr>
          <p:cNvSpPr txBox="1"/>
          <p:nvPr/>
        </p:nvSpPr>
        <p:spPr>
          <a:xfrm>
            <a:off x="2259515" y="5565237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One-pass learning algorithm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A81A0F-B00C-4624-BA9D-CCB9E75EFA27}"/>
              </a:ext>
            </a:extLst>
          </p:cNvPr>
          <p:cNvSpPr txBox="1"/>
          <p:nvPr/>
        </p:nvSpPr>
        <p:spPr>
          <a:xfrm>
            <a:off x="5641766" y="3451495"/>
            <a:ext cx="980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FF00"/>
                </a:solidFill>
              </a:rPr>
              <a:t>&gt;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C220C2-4232-466A-B428-3CE719A951E3}"/>
              </a:ext>
            </a:extLst>
          </p:cNvPr>
          <p:cNvSpPr txBox="1"/>
          <p:nvPr/>
        </p:nvSpPr>
        <p:spPr>
          <a:xfrm>
            <a:off x="7253792" y="4044564"/>
            <a:ext cx="98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MLP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0DE3BAF-85BE-4817-8C48-E7353E8ECEED}"/>
              </a:ext>
            </a:extLst>
          </p:cNvPr>
          <p:cNvSpPr txBox="1"/>
          <p:nvPr/>
        </p:nvSpPr>
        <p:spPr>
          <a:xfrm>
            <a:off x="6692943" y="5565237"/>
            <a:ext cx="210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Backpropagation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8C0A860-74DD-41AA-A01B-F9AA3A3149C8}"/>
              </a:ext>
            </a:extLst>
          </p:cNvPr>
          <p:cNvSpPr txBox="1"/>
          <p:nvPr/>
        </p:nvSpPr>
        <p:spPr>
          <a:xfrm>
            <a:off x="9276522" y="3198167"/>
            <a:ext cx="191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CNN (1995)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D7D14B4-0302-4DBC-844D-B17FF65FE834}"/>
              </a:ext>
            </a:extLst>
          </p:cNvPr>
          <p:cNvSpPr txBox="1"/>
          <p:nvPr/>
        </p:nvSpPr>
        <p:spPr>
          <a:xfrm>
            <a:off x="9109264" y="4559490"/>
            <a:ext cx="228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Adam (2014)</a:t>
            </a:r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3E14A745-CD91-4359-A1B0-B2C2DD79275F}"/>
              </a:ext>
            </a:extLst>
          </p:cNvPr>
          <p:cNvSpPr/>
          <p:nvPr/>
        </p:nvSpPr>
        <p:spPr>
          <a:xfrm>
            <a:off x="8865818" y="2298510"/>
            <a:ext cx="2501337" cy="2406012"/>
          </a:xfrm>
          <a:prstGeom prst="mathMultiply">
            <a:avLst>
              <a:gd name="adj1" fmla="val 4946"/>
            </a:avLst>
          </a:prstGeom>
          <a:solidFill>
            <a:srgbClr val="FAD70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ultiplication Sign 93">
            <a:extLst>
              <a:ext uri="{FF2B5EF4-FFF2-40B4-BE49-F238E27FC236}">
                <a16:creationId xmlns:a16="http://schemas.microsoft.com/office/drawing/2014/main" id="{E21BFC2D-FBC8-4F79-8EEC-974C2171AEFD}"/>
              </a:ext>
            </a:extLst>
          </p:cNvPr>
          <p:cNvSpPr/>
          <p:nvPr/>
        </p:nvSpPr>
        <p:spPr>
          <a:xfrm>
            <a:off x="8838848" y="3813731"/>
            <a:ext cx="2501337" cy="2406012"/>
          </a:xfrm>
          <a:prstGeom prst="mathMultiply">
            <a:avLst>
              <a:gd name="adj1" fmla="val 4946"/>
            </a:avLst>
          </a:prstGeom>
          <a:solidFill>
            <a:srgbClr val="FAD70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2" grpId="0"/>
      <p:bldP spid="34" grpId="0"/>
      <p:bldP spid="43" grpId="0"/>
      <p:bldP spid="86" grpId="0"/>
      <p:bldP spid="44" grpId="0"/>
      <p:bldP spid="45" grpId="0"/>
      <p:bldP spid="88" grpId="0"/>
      <p:bldP spid="89" grpId="0"/>
      <p:bldP spid="90" grpId="0"/>
      <p:bldP spid="91" grpId="0"/>
      <p:bldP spid="47" grpId="0" animBg="1"/>
      <p:bldP spid="9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901BBC4-84A8-415B-87BB-E938AB49E677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8B972C-AA42-4E52-B241-C4CA61B00F46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E3715-EF98-46E9-8E00-D62B26475A2F}"/>
              </a:ext>
            </a:extLst>
          </p:cNvPr>
          <p:cNvSpPr txBox="1"/>
          <p:nvPr/>
        </p:nvSpPr>
        <p:spPr>
          <a:xfrm>
            <a:off x="0" y="766991"/>
            <a:ext cx="26239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Cơ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sở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lý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thuyết</a:t>
            </a:r>
            <a:endParaRPr lang="ko-KR" altLang="en-US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1790182" y="1391481"/>
            <a:ext cx="8461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Probabilistic Neural networks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D780F6-2C28-4F72-89F9-497690414DC3}"/>
                  </a:ext>
                </a:extLst>
              </p:cNvPr>
              <p:cNvSpPr txBox="1"/>
              <p:nvPr/>
            </p:nvSpPr>
            <p:spPr>
              <a:xfrm>
                <a:off x="5638800" y="2975113"/>
                <a:ext cx="2016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D780F6-2C28-4F72-89F9-497690414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5113"/>
                <a:ext cx="2016578" cy="276999"/>
              </a:xfrm>
              <a:prstGeom prst="rect">
                <a:avLst/>
              </a:prstGeom>
              <a:blipFill>
                <a:blip r:embed="rId2"/>
                <a:stretch>
                  <a:fillRect l="-3323" r="-271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0BC9A5-BFAE-4C77-A218-A3F21469D2E1}"/>
                  </a:ext>
                </a:extLst>
              </p:cNvPr>
              <p:cNvSpPr txBox="1"/>
              <p:nvPr/>
            </p:nvSpPr>
            <p:spPr>
              <a:xfrm>
                <a:off x="1790182" y="2428795"/>
                <a:ext cx="9431097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𝑎𝑟𝑔𝑚𝑎𝑥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𝑎𝑟𝑔𝑚𝑎𝑥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0BC9A5-BFAE-4C77-A218-A3F21469D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182" y="2428795"/>
                <a:ext cx="9431097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639B9BF-8DD3-4905-840A-D182979F5D38}"/>
              </a:ext>
            </a:extLst>
          </p:cNvPr>
          <p:cNvSpPr txBox="1"/>
          <p:nvPr/>
        </p:nvSpPr>
        <p:spPr>
          <a:xfrm>
            <a:off x="3394975" y="2882780"/>
            <a:ext cx="33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E83587-710A-4E00-AB9B-55835943D7AD}"/>
              </a:ext>
            </a:extLst>
          </p:cNvPr>
          <p:cNvSpPr txBox="1"/>
          <p:nvPr/>
        </p:nvSpPr>
        <p:spPr>
          <a:xfrm>
            <a:off x="5550414" y="2876154"/>
            <a:ext cx="27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28C965-42B4-4DEF-A681-33DD0C6500B8}"/>
              </a:ext>
            </a:extLst>
          </p:cNvPr>
          <p:cNvSpPr txBox="1"/>
          <p:nvPr/>
        </p:nvSpPr>
        <p:spPr>
          <a:xfrm>
            <a:off x="8385846" y="2843332"/>
            <a:ext cx="27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6051F-E448-4CC6-BBAE-DFE3A61CA802}"/>
              </a:ext>
            </a:extLst>
          </p:cNvPr>
          <p:cNvSpPr txBox="1"/>
          <p:nvPr/>
        </p:nvSpPr>
        <p:spPr>
          <a:xfrm>
            <a:off x="570051" y="2650435"/>
            <a:ext cx="209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4"/>
                </a:solidFill>
              </a:rPr>
              <a:t>Bayes classifier: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A413A5-BFC5-4E30-82FE-0BE1BA1DA01F}"/>
              </a:ext>
            </a:extLst>
          </p:cNvPr>
          <p:cNvSpPr txBox="1"/>
          <p:nvPr/>
        </p:nvSpPr>
        <p:spPr>
          <a:xfrm>
            <a:off x="537853" y="3658394"/>
            <a:ext cx="584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p(c)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rơi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x|c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B231C7-6CD6-4890-8510-70323FC4A4F4}"/>
              </a:ext>
            </a:extLst>
          </p:cNvPr>
          <p:cNvSpPr txBox="1"/>
          <p:nvPr/>
        </p:nvSpPr>
        <p:spPr>
          <a:xfrm>
            <a:off x="8350008" y="3609202"/>
            <a:ext cx="349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Maximum Likelihood Estimation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49AE1A-F277-4CE3-9249-C41C6B91C21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550414" y="3793868"/>
            <a:ext cx="2799594" cy="361944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F308CD-9F06-4854-8522-1F3731ACD968}"/>
                  </a:ext>
                </a:extLst>
              </p:cNvPr>
              <p:cNvSpPr txBox="1"/>
              <p:nvPr/>
            </p:nvSpPr>
            <p:spPr>
              <a:xfrm>
                <a:off x="2957205" y="5214833"/>
                <a:ext cx="7137675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F308CD-9F06-4854-8522-1F3731ACD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205" y="5214833"/>
                <a:ext cx="7137675" cy="932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31A5C4-CFB7-44CC-9EC4-7E066E0CD9F5}"/>
              </a:ext>
            </a:extLst>
          </p:cNvPr>
          <p:cNvSpPr txBox="1"/>
          <p:nvPr/>
        </p:nvSpPr>
        <p:spPr>
          <a:xfrm>
            <a:off x="537853" y="5260045"/>
            <a:ext cx="2504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accent4"/>
                </a:solidFill>
              </a:rPr>
              <a:t>Biểu</a:t>
            </a:r>
            <a:r>
              <a:rPr lang="en-US" i="1" dirty="0">
                <a:solidFill>
                  <a:schemeClr val="accent4"/>
                </a:solidFill>
              </a:rPr>
              <a:t> </a:t>
            </a:r>
            <a:r>
              <a:rPr lang="en-US" i="1" dirty="0" err="1">
                <a:solidFill>
                  <a:schemeClr val="accent4"/>
                </a:solidFill>
              </a:rPr>
              <a:t>thức</a:t>
            </a:r>
            <a:r>
              <a:rPr lang="en-US" i="1" dirty="0">
                <a:solidFill>
                  <a:schemeClr val="accent4"/>
                </a:solidFill>
              </a:rPr>
              <a:t> </a:t>
            </a:r>
            <a:r>
              <a:rPr lang="en-US" i="1" dirty="0" err="1">
                <a:solidFill>
                  <a:schemeClr val="accent4"/>
                </a:solidFill>
              </a:rPr>
              <a:t>của</a:t>
            </a:r>
            <a:r>
              <a:rPr lang="en-US" i="1" dirty="0">
                <a:solidFill>
                  <a:schemeClr val="accent4"/>
                </a:solidFill>
              </a:rPr>
              <a:t> </a:t>
            </a:r>
            <a:r>
              <a:rPr lang="en-US" i="1" dirty="0" err="1">
                <a:solidFill>
                  <a:schemeClr val="accent4"/>
                </a:solidFill>
              </a:rPr>
              <a:t>Cacoullos</a:t>
            </a:r>
            <a:r>
              <a:rPr lang="en-US" i="1" dirty="0">
                <a:solidFill>
                  <a:schemeClr val="accent4"/>
                </a:solidFill>
              </a:rPr>
              <a:t> </a:t>
            </a:r>
            <a:r>
              <a:rPr lang="en-US" i="1" dirty="0" err="1">
                <a:solidFill>
                  <a:schemeClr val="accent4"/>
                </a:solidFill>
              </a:rPr>
              <a:t>mở</a:t>
            </a:r>
            <a:r>
              <a:rPr lang="en-US" i="1" dirty="0">
                <a:solidFill>
                  <a:schemeClr val="accent4"/>
                </a:solidFill>
              </a:rPr>
              <a:t> </a:t>
            </a:r>
            <a:r>
              <a:rPr lang="en-US" i="1" dirty="0" err="1">
                <a:solidFill>
                  <a:schemeClr val="accent4"/>
                </a:solidFill>
              </a:rPr>
              <a:t>rộng</a:t>
            </a:r>
            <a:r>
              <a:rPr lang="en-US" i="1" dirty="0">
                <a:solidFill>
                  <a:schemeClr val="accent4"/>
                </a:solidFill>
              </a:rPr>
              <a:t> </a:t>
            </a:r>
            <a:r>
              <a:rPr lang="en-US" i="1" dirty="0" err="1">
                <a:solidFill>
                  <a:schemeClr val="accent4"/>
                </a:solidFill>
              </a:rPr>
              <a:t>kết</a:t>
            </a:r>
            <a:r>
              <a:rPr lang="en-US" i="1" dirty="0">
                <a:solidFill>
                  <a:schemeClr val="accent4"/>
                </a:solidFill>
              </a:rPr>
              <a:t> </a:t>
            </a:r>
            <a:r>
              <a:rPr lang="en-US" i="1" dirty="0" err="1">
                <a:solidFill>
                  <a:schemeClr val="accent4"/>
                </a:solidFill>
              </a:rPr>
              <a:t>quả</a:t>
            </a:r>
            <a:r>
              <a:rPr lang="en-US" i="1" dirty="0">
                <a:solidFill>
                  <a:schemeClr val="accent4"/>
                </a:solidFill>
              </a:rPr>
              <a:t> </a:t>
            </a:r>
            <a:r>
              <a:rPr lang="en-US" i="1" dirty="0" err="1">
                <a:solidFill>
                  <a:schemeClr val="accent4"/>
                </a:solidFill>
              </a:rPr>
              <a:t>của</a:t>
            </a:r>
            <a:r>
              <a:rPr lang="en-US" i="1" dirty="0">
                <a:solidFill>
                  <a:schemeClr val="accent4"/>
                </a:solidFill>
              </a:rPr>
              <a:t> </a:t>
            </a:r>
            <a:r>
              <a:rPr lang="en-US" i="1" dirty="0" err="1">
                <a:solidFill>
                  <a:schemeClr val="accent4"/>
                </a:solidFill>
              </a:rPr>
              <a:t>biểu</a:t>
            </a:r>
            <a:r>
              <a:rPr lang="en-US" i="1" dirty="0">
                <a:solidFill>
                  <a:schemeClr val="accent4"/>
                </a:solidFill>
              </a:rPr>
              <a:t> </a:t>
            </a:r>
            <a:r>
              <a:rPr lang="en-US" i="1" dirty="0" err="1">
                <a:solidFill>
                  <a:schemeClr val="accent4"/>
                </a:solidFill>
              </a:rPr>
              <a:t>thức</a:t>
            </a:r>
            <a:r>
              <a:rPr lang="en-US" i="1" dirty="0">
                <a:solidFill>
                  <a:schemeClr val="accent4"/>
                </a:solidFill>
              </a:rPr>
              <a:t> </a:t>
            </a:r>
            <a:r>
              <a:rPr lang="en-US" i="1" dirty="0" err="1">
                <a:solidFill>
                  <a:schemeClr val="accent4"/>
                </a:solidFill>
              </a:rPr>
              <a:t>Parzen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3B135E-CA55-4AFF-8E5A-55BC9AC94309}"/>
              </a:ext>
            </a:extLst>
          </p:cNvPr>
          <p:cNvCxnSpPr/>
          <p:nvPr/>
        </p:nvCxnSpPr>
        <p:spPr>
          <a:xfrm>
            <a:off x="4879044" y="5256864"/>
            <a:ext cx="1126434" cy="848566"/>
          </a:xfrm>
          <a:prstGeom prst="line">
            <a:avLst/>
          </a:prstGeom>
          <a:ln w="28575">
            <a:solidFill>
              <a:srgbClr val="FAD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D103C40-7691-40DF-B46C-D8DC8886B895}"/>
              </a:ext>
            </a:extLst>
          </p:cNvPr>
          <p:cNvSpPr/>
          <p:nvPr/>
        </p:nvSpPr>
        <p:spPr>
          <a:xfrm>
            <a:off x="3042511" y="2650435"/>
            <a:ext cx="972898" cy="56212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0C55F-C775-4CFB-9784-E2297B419035}"/>
              </a:ext>
            </a:extLst>
          </p:cNvPr>
          <p:cNvSpPr txBox="1"/>
          <p:nvPr/>
        </p:nvSpPr>
        <p:spPr>
          <a:xfrm>
            <a:off x="4669216" y="6183375"/>
            <a:ext cx="115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</a:t>
            </a:r>
            <a:r>
              <a:rPr lang="en-US" i="1" dirty="0">
                <a:solidFill>
                  <a:srgbClr val="FFC000"/>
                </a:solidFill>
              </a:rPr>
              <a:t>nstant</a:t>
            </a:r>
          </a:p>
        </p:txBody>
      </p:sp>
    </p:spTree>
    <p:extLst>
      <p:ext uri="{BB962C8B-B14F-4D97-AF65-F5344CB8AC3E}">
        <p14:creationId xmlns:p14="http://schemas.microsoft.com/office/powerpoint/2010/main" val="152782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2" grpId="0"/>
      <p:bldP spid="8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3" grpId="0"/>
      <p:bldP spid="24" grpId="0"/>
      <p:bldP spid="1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901BBC4-84A8-415B-87BB-E938AB49E677}"/>
              </a:ext>
            </a:extLst>
          </p:cNvPr>
          <p:cNvSpPr/>
          <p:nvPr/>
        </p:nvSpPr>
        <p:spPr>
          <a:xfrm>
            <a:off x="0" y="649357"/>
            <a:ext cx="3815248" cy="675862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8B972C-AA42-4E52-B241-C4CA61B00F46}"/>
              </a:ext>
            </a:extLst>
          </p:cNvPr>
          <p:cNvSpPr/>
          <p:nvPr/>
        </p:nvSpPr>
        <p:spPr>
          <a:xfrm>
            <a:off x="0" y="743719"/>
            <a:ext cx="3580365" cy="487138"/>
          </a:xfrm>
          <a:prstGeom prst="rect">
            <a:avLst/>
          </a:prstGeom>
          <a:gradFill flip="none" rotWithShape="1">
            <a:gsLst>
              <a:gs pos="0">
                <a:srgbClr val="FAB117">
                  <a:alpha val="60000"/>
                </a:srgbClr>
              </a:gs>
              <a:gs pos="100000">
                <a:srgbClr val="FAB117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E3715-EF98-46E9-8E00-D62B26475A2F}"/>
              </a:ext>
            </a:extLst>
          </p:cNvPr>
          <p:cNvSpPr txBox="1"/>
          <p:nvPr/>
        </p:nvSpPr>
        <p:spPr>
          <a:xfrm>
            <a:off x="0" y="766991"/>
            <a:ext cx="26239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Cơ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sở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lý</a:t>
            </a: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thuyết</a:t>
            </a:r>
            <a:endParaRPr lang="ko-KR" altLang="en-US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938CC-2401-4292-B34D-8319503FB830}"/>
              </a:ext>
            </a:extLst>
          </p:cNvPr>
          <p:cNvSpPr txBox="1"/>
          <p:nvPr/>
        </p:nvSpPr>
        <p:spPr>
          <a:xfrm>
            <a:off x="1790182" y="1391481"/>
            <a:ext cx="8461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Probabilistic Neural networks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2BD66-3559-4743-ADEA-A944D631E0E3}"/>
              </a:ext>
            </a:extLst>
          </p:cNvPr>
          <p:cNvSpPr txBox="1"/>
          <p:nvPr/>
        </p:nvSpPr>
        <p:spPr>
          <a:xfrm>
            <a:off x="1327495" y="2887986"/>
            <a:ext cx="1205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4"/>
                </a:solidFill>
              </a:rPr>
              <a:t>Distance: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EABC2-B764-472B-A18E-75D1A2FA9391}"/>
              </a:ext>
            </a:extLst>
          </p:cNvPr>
          <p:cNvSpPr txBox="1"/>
          <p:nvPr/>
        </p:nvSpPr>
        <p:spPr>
          <a:xfrm>
            <a:off x="1327495" y="3670239"/>
            <a:ext cx="267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4"/>
                </a:solidFill>
              </a:rPr>
              <a:t>Activation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319530-F135-4F40-B9F3-28C5EEFE5D1D}"/>
                  </a:ext>
                </a:extLst>
              </p:cNvPr>
              <p:cNvSpPr txBox="1"/>
              <p:nvPr/>
            </p:nvSpPr>
            <p:spPr>
              <a:xfrm>
                <a:off x="2623928" y="2811778"/>
                <a:ext cx="7117106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</a:rPr>
                            <m:t>||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</a:rPr>
                            <m:t>||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ra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=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319530-F135-4F40-B9F3-28C5EEFE5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28" y="2811778"/>
                <a:ext cx="7117106" cy="427746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4538A2-4AF0-4225-B6F2-F0E2AB384F21}"/>
                  </a:ext>
                </a:extLst>
              </p:cNvPr>
              <p:cNvSpPr txBox="1"/>
              <p:nvPr/>
            </p:nvSpPr>
            <p:spPr>
              <a:xfrm>
                <a:off x="3922644" y="3676052"/>
                <a:ext cx="1920269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4538A2-4AF0-4225-B6F2-F0E2AB384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644" y="3676052"/>
                <a:ext cx="1920269" cy="474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C8090D-62A6-4BDB-94AB-941487563991}"/>
              </a:ext>
            </a:extLst>
          </p:cNvPr>
          <p:cNvSpPr txBox="1"/>
          <p:nvPr/>
        </p:nvSpPr>
        <p:spPr>
          <a:xfrm>
            <a:off x="9741034" y="2870192"/>
            <a:ext cx="210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Euclidean distance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1B0E18-1C10-4CF7-BDE5-A1BED950EE10}"/>
                  </a:ext>
                </a:extLst>
              </p:cNvPr>
              <p:cNvSpPr txBox="1"/>
              <p:nvPr/>
            </p:nvSpPr>
            <p:spPr>
              <a:xfrm>
                <a:off x="4400299" y="4880076"/>
                <a:ext cx="3961821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 P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1B0E18-1C10-4CF7-BDE5-A1BED950E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99" y="4880076"/>
                <a:ext cx="3961821" cy="586443"/>
              </a:xfrm>
              <a:prstGeom prst="rect">
                <a:avLst/>
              </a:prstGeom>
              <a:blipFill>
                <a:blip r:embed="rId4"/>
                <a:stretch>
                  <a:fillRect l="-1692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35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2" grpId="0"/>
      <p:bldP spid="7" grpId="0"/>
      <p:bldP spid="9" grpId="0"/>
      <p:bldP spid="11" grpId="0"/>
      <p:bldP spid="12" grpId="0"/>
      <p:bldP spid="3" grpId="0"/>
      <p:bldP spid="6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and End Slide Master">
  <a:themeElements>
    <a:clrScheme name="ALLPPT-COLOR-A5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B117"/>
      </a:accent1>
      <a:accent2>
        <a:srgbClr val="FAB117"/>
      </a:accent2>
      <a:accent3>
        <a:srgbClr val="FAB117"/>
      </a:accent3>
      <a:accent4>
        <a:srgbClr val="FAB117"/>
      </a:accent4>
      <a:accent5>
        <a:srgbClr val="404040"/>
      </a:accent5>
      <a:accent6>
        <a:srgbClr val="7F7F7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1092</Words>
  <Application>Microsoft Office PowerPoint</Application>
  <PresentationFormat>Widescreen</PresentationFormat>
  <Paragraphs>281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Arial Unicode MS</vt:lpstr>
      <vt:lpstr>Algerian</vt:lpstr>
      <vt:lpstr>Arial</vt:lpstr>
      <vt:lpstr>Arial Narrow</vt:lpstr>
      <vt:lpstr>Baskerville Old Face</vt:lpstr>
      <vt:lpstr>Bernard MT Condensed</vt:lpstr>
      <vt:lpstr>Billion Stars Personal Use </vt:lpstr>
      <vt:lpstr>Bodoni MT Condensed</vt:lpstr>
      <vt:lpstr>Calibri</vt:lpstr>
      <vt:lpstr>Calibri Light</vt:lpstr>
      <vt:lpstr>Cambria Math</vt:lpstr>
      <vt:lpstr>Imprint MT Shadow</vt:lpstr>
      <vt:lpstr>Times New Roman</vt:lpstr>
      <vt:lpstr>Wingdings</vt:lpstr>
      <vt:lpstr>Office Theme</vt:lpstr>
      <vt:lpstr>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hieu nguyen</dc:creator>
  <cp:lastModifiedBy>hieu nguyen</cp:lastModifiedBy>
  <cp:revision>145</cp:revision>
  <dcterms:created xsi:type="dcterms:W3CDTF">2020-11-26T12:36:25Z</dcterms:created>
  <dcterms:modified xsi:type="dcterms:W3CDTF">2021-08-10T13:29:46Z</dcterms:modified>
</cp:coreProperties>
</file>